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5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80" r:id="rId4"/>
    <p:sldId id="265" r:id="rId5"/>
    <p:sldId id="259" r:id="rId6"/>
    <p:sldId id="279" r:id="rId7"/>
    <p:sldId id="295" r:id="rId8"/>
    <p:sldId id="296" r:id="rId9"/>
    <p:sldId id="298" r:id="rId10"/>
    <p:sldId id="297" r:id="rId11"/>
    <p:sldId id="294" r:id="rId12"/>
    <p:sldId id="278" r:id="rId13"/>
    <p:sldId id="267" r:id="rId14"/>
    <p:sldId id="281" r:id="rId15"/>
    <p:sldId id="283" r:id="rId16"/>
    <p:sldId id="285" r:id="rId17"/>
    <p:sldId id="286" r:id="rId18"/>
    <p:sldId id="287" r:id="rId19"/>
    <p:sldId id="300" r:id="rId20"/>
    <p:sldId id="301" r:id="rId21"/>
    <p:sldId id="302" r:id="rId22"/>
    <p:sldId id="303" r:id="rId23"/>
    <p:sldId id="304" r:id="rId24"/>
    <p:sldId id="305" r:id="rId25"/>
    <p:sldId id="291" r:id="rId26"/>
    <p:sldId id="292" r:id="rId27"/>
    <p:sldId id="293" r:id="rId28"/>
    <p:sldId id="260" r:id="rId29"/>
    <p:sldId id="272" r:id="rId30"/>
    <p:sldId id="270" r:id="rId31"/>
    <p:sldId id="271" r:id="rId32"/>
    <p:sldId id="274" r:id="rId33"/>
    <p:sldId id="282" r:id="rId34"/>
    <p:sldId id="273" r:id="rId35"/>
    <p:sldId id="275" r:id="rId36"/>
    <p:sldId id="299" r:id="rId37"/>
    <p:sldId id="264" r:id="rId38"/>
    <p:sldId id="284" r:id="rId39"/>
  </p:sldIdLst>
  <p:sldSz cx="9144000" cy="5143500" type="screen16x9"/>
  <p:notesSz cx="6858000" cy="9144000"/>
  <p:embeddedFontLst>
    <p:embeddedFont>
      <p:font typeface="나눔고딕" panose="020B0600000101010101" charset="-127"/>
      <p:regular r:id="rId41"/>
      <p:bold r:id="rId42"/>
    </p:embeddedFont>
    <p:embeddedFont>
      <p:font typeface="나눔고딕 ExtraBold" panose="020B0600000101010101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E9EDF4"/>
    <a:srgbClr val="327A5D"/>
    <a:srgbClr val="366C5B"/>
    <a:srgbClr val="3E6049"/>
    <a:srgbClr val="507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2" autoAdjust="0"/>
    <p:restoredTop sz="94059" autoAdjust="0"/>
  </p:normalViewPr>
  <p:slideViewPr>
    <p:cSldViewPr>
      <p:cViewPr varScale="1">
        <p:scale>
          <a:sx n="202" d="100"/>
          <a:sy n="202" d="100"/>
        </p:scale>
        <p:origin x="13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0F690-DE7D-4065-A01F-044C4D8E1CC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6E159-1EB8-486A-9B2E-E82CB5EE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8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7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2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6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70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341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127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63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859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59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4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523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34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37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48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977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66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7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4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19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49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39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79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00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86E159-1EB8-486A-9B2E-E82CB5EE63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58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reenapple16.tistory.com/35" TargetMode="External"/><Relationship Id="rId3" Type="http://schemas.openxmlformats.org/officeDocument/2006/relationships/hyperlink" Target="https://www.tensorflow.org/tutorials/keras/classification?hl=ko" TargetMode="External"/><Relationship Id="rId7" Type="http://schemas.openxmlformats.org/officeDocument/2006/relationships/hyperlink" Target="https://aws.amazon.com/ko/getting-started/tutorials/create-mysql-db/" TargetMode="External"/><Relationship Id="rId2" Type="http://schemas.openxmlformats.org/officeDocument/2006/relationships/hyperlink" Target="https://web.archive.org/web/20180729093653/http:/archive.ncsa.illinois.edu/Classes/MATH198/townsend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oonguri/dl-3cushion-hint" TargetMode="External"/><Relationship Id="rId5" Type="http://schemas.openxmlformats.org/officeDocument/2006/relationships/hyperlink" Target="https://bomwo.github.io/pythoncrawler/" TargetMode="External"/><Relationship Id="rId4" Type="http://schemas.openxmlformats.org/officeDocument/2006/relationships/hyperlink" Target="https://emaru.tistory.com/m/25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Gil2/Graduate_Projec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2CAB9D-F309-45BF-BED9-AF51C4999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576" y="2643758"/>
            <a:ext cx="669674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VR </a:t>
            </a:r>
            <a:r>
              <a:rPr lang="ko-KR" altLang="en-US" sz="4000" b="1" spc="-300" dirty="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당구</a:t>
            </a:r>
            <a:r>
              <a:rPr lang="ko-KR" altLang="en-US" sz="40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ko-KR" altLang="en-US" sz="4000" b="1" spc="-300" dirty="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학습</a:t>
            </a:r>
            <a:r>
              <a:rPr lang="ko-KR" altLang="en-US" sz="40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sz="4000" b="1" spc="-300" dirty="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통한</a:t>
            </a:r>
            <a:r>
              <a:rPr lang="ko-KR" altLang="en-US" sz="4000" b="1" spc="-300" dirty="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가이드</a:t>
            </a:r>
            <a:r>
              <a:rPr lang="en-US" altLang="ko-KR" sz="40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32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9832" y="3579862"/>
            <a:ext cx="5616624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</a:t>
            </a:r>
            <a:r>
              <a:rPr lang="en-US" altLang="ko-KR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100" spc="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서대영</a:t>
            </a:r>
            <a:endParaRPr lang="en-US" altLang="ko-KR" sz="1100" spc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altLang="ko-KR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김준기</a:t>
            </a:r>
            <a:endParaRPr lang="en-US" altLang="ko-KR" sz="1100" spc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altLang="ko-KR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정준영</a:t>
            </a:r>
            <a:endParaRPr lang="en-US" altLang="ko-KR" sz="1100" spc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altLang="ko-KR" sz="1100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100" spc="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정호길</a:t>
            </a:r>
            <a:endParaRPr lang="ko-KR" altLang="en-US" sz="1100" spc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058112-3CEA-4641-A454-EC5B719242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605">
            <a:off x="2956725" y="1430059"/>
            <a:ext cx="2016224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7A3143-0A63-4CC8-89D7-222DE0A78F5E}"/>
              </a:ext>
            </a:extLst>
          </p:cNvPr>
          <p:cNvSpPr txBox="1"/>
          <p:nvPr/>
        </p:nvSpPr>
        <p:spPr>
          <a:xfrm>
            <a:off x="474372" y="660479"/>
            <a:ext cx="18949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컨트롤러 조작 기능</a:t>
            </a:r>
            <a:endParaRPr lang="en-US" altLang="ko-KR" sz="1050" dirty="0"/>
          </a:p>
          <a:p>
            <a:r>
              <a:rPr lang="en-US" altLang="ko-KR" sz="1050" dirty="0"/>
              <a:t>-</a:t>
            </a:r>
            <a:r>
              <a:rPr lang="ko-KR" altLang="en-US" sz="1050" dirty="0" err="1"/>
              <a:t>텔레포트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FDCC9-F606-46BE-9026-F3F64CA8ED60}"/>
              </a:ext>
            </a:extLst>
          </p:cNvPr>
          <p:cNvSpPr txBox="1"/>
          <p:nvPr/>
        </p:nvSpPr>
        <p:spPr>
          <a:xfrm>
            <a:off x="528439" y="3173449"/>
            <a:ext cx="406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터치패드의 조작을 통해 </a:t>
            </a:r>
            <a:r>
              <a:rPr lang="ko-KR" altLang="en-US" dirty="0" err="1"/>
              <a:t>텔레포트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기능을 사용할 수 있고</a:t>
            </a:r>
            <a:r>
              <a:rPr lang="en-US" altLang="ko-KR" dirty="0"/>
              <a:t>, </a:t>
            </a:r>
            <a:r>
              <a:rPr lang="ko-KR" altLang="en-US" dirty="0"/>
              <a:t>이동하려는 포인트가 표시되어 해당 위치로 이동이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75521-72F2-489D-A12B-1CEE40F8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491630"/>
            <a:ext cx="2759103" cy="15575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B6679C-84E6-4833-A6EA-309F0C5D1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811" y="1215077"/>
            <a:ext cx="1029169" cy="185424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978E3A7-3F12-41DF-A747-D8170CC56B92}"/>
              </a:ext>
            </a:extLst>
          </p:cNvPr>
          <p:cNvSpPr/>
          <p:nvPr/>
        </p:nvSpPr>
        <p:spPr>
          <a:xfrm>
            <a:off x="2051720" y="1793131"/>
            <a:ext cx="432048" cy="43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B5CC42F-013D-48BB-876B-18E572726D26}"/>
              </a:ext>
            </a:extLst>
          </p:cNvPr>
          <p:cNvCxnSpPr>
            <a:stCxn id="12" idx="2"/>
          </p:cNvCxnSpPr>
          <p:nvPr/>
        </p:nvCxnSpPr>
        <p:spPr>
          <a:xfrm rot="10800000" flipV="1">
            <a:off x="1092818" y="2009154"/>
            <a:ext cx="958903" cy="11642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05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232DA-59E4-4535-93FF-6513E3F2FEF5}"/>
              </a:ext>
            </a:extLst>
          </p:cNvPr>
          <p:cNvSpPr txBox="1"/>
          <p:nvPr/>
        </p:nvSpPr>
        <p:spPr>
          <a:xfrm>
            <a:off x="455704" y="2552307"/>
            <a:ext cx="24513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1. </a:t>
            </a:r>
            <a:r>
              <a:rPr lang="ko-KR" altLang="en-US" sz="1050" dirty="0"/>
              <a:t>현재 위치한 공의 위치가 주어진다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7A27C41-51D3-476E-9B8A-B394482A8A1D}"/>
              </a:ext>
            </a:extLst>
          </p:cNvPr>
          <p:cNvCxnSpPr>
            <a:cxnSpLocks/>
          </p:cNvCxnSpPr>
          <p:nvPr/>
        </p:nvCxnSpPr>
        <p:spPr>
          <a:xfrm flipV="1">
            <a:off x="2862299" y="1746968"/>
            <a:ext cx="979623" cy="15208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C4E817DF-5321-4E44-9BFB-C22D279BD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46" y="2962723"/>
            <a:ext cx="864090" cy="8640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B26BF80-62F0-4E65-99ED-5223EC6E0A61}"/>
              </a:ext>
            </a:extLst>
          </p:cNvPr>
          <p:cNvSpPr txBox="1"/>
          <p:nvPr/>
        </p:nvSpPr>
        <p:spPr>
          <a:xfrm>
            <a:off x="6048198" y="3856830"/>
            <a:ext cx="250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 Learning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8DF3915-84A6-4E24-957C-953B191CB7D2}"/>
              </a:ext>
            </a:extLst>
          </p:cNvPr>
          <p:cNvCxnSpPr>
            <a:cxnSpLocks/>
          </p:cNvCxnSpPr>
          <p:nvPr/>
        </p:nvCxnSpPr>
        <p:spPr>
          <a:xfrm>
            <a:off x="5520843" y="1759753"/>
            <a:ext cx="1116124" cy="14608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7413D0F-C0B9-4A6C-A079-4B85796AE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4" y="2497970"/>
            <a:ext cx="1728192" cy="17281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51791D-7F65-4D51-982B-A56816783D02}"/>
              </a:ext>
            </a:extLst>
          </p:cNvPr>
          <p:cNvSpPr txBox="1"/>
          <p:nvPr/>
        </p:nvSpPr>
        <p:spPr>
          <a:xfrm>
            <a:off x="2358565" y="1500658"/>
            <a:ext cx="16026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2. </a:t>
            </a:r>
            <a:r>
              <a:rPr lang="ko-KR" altLang="en-US" sz="1050" dirty="0"/>
              <a:t>공의 위치 서버 전달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4A00AA-AC80-432F-BF21-7A526707D22A}"/>
              </a:ext>
            </a:extLst>
          </p:cNvPr>
          <p:cNvSpPr txBox="1"/>
          <p:nvPr/>
        </p:nvSpPr>
        <p:spPr>
          <a:xfrm>
            <a:off x="6300192" y="2236284"/>
            <a:ext cx="24513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3. </a:t>
            </a:r>
            <a:r>
              <a:rPr lang="ko-KR" altLang="en-US" sz="1050" dirty="0"/>
              <a:t>학습된 모델에게 공의 위치 값 전달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674537-8375-412E-8BEE-0FEE1557FF04}"/>
              </a:ext>
            </a:extLst>
          </p:cNvPr>
          <p:cNvSpPr txBox="1"/>
          <p:nvPr/>
        </p:nvSpPr>
        <p:spPr>
          <a:xfrm>
            <a:off x="4772821" y="3247319"/>
            <a:ext cx="24513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4. </a:t>
            </a:r>
            <a:r>
              <a:rPr lang="ko-KR" altLang="en-US" sz="1050" dirty="0"/>
              <a:t>적절한 </a:t>
            </a:r>
            <a:r>
              <a:rPr lang="en-US" altLang="ko-KR" sz="1050" dirty="0"/>
              <a:t>3</a:t>
            </a:r>
            <a:r>
              <a:rPr lang="ko-KR" altLang="en-US" sz="1050" dirty="0"/>
              <a:t>쿠션 추천 경로 출력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2AF6F1-1B37-4C93-A44A-9493F80441D5}"/>
              </a:ext>
            </a:extLst>
          </p:cNvPr>
          <p:cNvSpPr txBox="1"/>
          <p:nvPr/>
        </p:nvSpPr>
        <p:spPr>
          <a:xfrm>
            <a:off x="3376229" y="2270406"/>
            <a:ext cx="16895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5. </a:t>
            </a:r>
            <a:r>
              <a:rPr lang="ko-KR" altLang="en-US" sz="1050" dirty="0"/>
              <a:t>클라이언트에게 </a:t>
            </a:r>
            <a:endParaRPr lang="en-US" altLang="ko-KR" sz="1050" dirty="0"/>
          </a:p>
          <a:p>
            <a:r>
              <a:rPr lang="en-US" altLang="ko-KR" sz="1050" dirty="0"/>
              <a:t>   3</a:t>
            </a:r>
            <a:r>
              <a:rPr lang="ko-KR" altLang="en-US" sz="1050" dirty="0"/>
              <a:t>쿠션 추천 경로 출력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CE1ABB-1AE7-4588-8C62-C60D6F825D2A}"/>
              </a:ext>
            </a:extLst>
          </p:cNvPr>
          <p:cNvSpPr txBox="1"/>
          <p:nvPr/>
        </p:nvSpPr>
        <p:spPr>
          <a:xfrm>
            <a:off x="591615" y="3811627"/>
            <a:ext cx="3097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6. </a:t>
            </a:r>
            <a:r>
              <a:rPr lang="ko-KR" altLang="en-US" sz="1050" dirty="0"/>
              <a:t>클라이언트는 추천 경로를 보며 당구 플레이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9678B0B-4D54-4DA4-8B6F-9892CA56E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60509"/>
            <a:ext cx="1016233" cy="1016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7DEEC4-A68E-43CE-B337-E08B89F67BBF}"/>
              </a:ext>
            </a:extLst>
          </p:cNvPr>
          <p:cNvSpPr txBox="1"/>
          <p:nvPr/>
        </p:nvSpPr>
        <p:spPr>
          <a:xfrm>
            <a:off x="3874307" y="1616478"/>
            <a:ext cx="18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Cloud Server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7A3143-0A63-4CC8-89D7-222DE0A78F5E}"/>
              </a:ext>
            </a:extLst>
          </p:cNvPr>
          <p:cNvSpPr txBox="1"/>
          <p:nvPr/>
        </p:nvSpPr>
        <p:spPr>
          <a:xfrm>
            <a:off x="474372" y="660479"/>
            <a:ext cx="18949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가이드 기능</a:t>
            </a:r>
          </a:p>
        </p:txBody>
      </p:sp>
    </p:spTree>
    <p:extLst>
      <p:ext uri="{BB962C8B-B14F-4D97-AF65-F5344CB8AC3E}">
        <p14:creationId xmlns:p14="http://schemas.microsoft.com/office/powerpoint/2010/main" val="313090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B7055B14-60A0-4108-A9C2-D98CCB5BC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6" y="2807034"/>
            <a:ext cx="1728192" cy="172819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7A27C41-51D3-476E-9B8A-B394482A8A1D}"/>
              </a:ext>
            </a:extLst>
          </p:cNvPr>
          <p:cNvCxnSpPr>
            <a:cxnSpLocks/>
          </p:cNvCxnSpPr>
          <p:nvPr/>
        </p:nvCxnSpPr>
        <p:spPr>
          <a:xfrm>
            <a:off x="2447581" y="1713985"/>
            <a:ext cx="131873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5754AA1-C6C4-404C-A22F-9906A7378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417" y="1253098"/>
            <a:ext cx="952500" cy="95250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900811-7340-4EF1-B727-9D099D419F4F}"/>
              </a:ext>
            </a:extLst>
          </p:cNvPr>
          <p:cNvCxnSpPr>
            <a:cxnSpLocks/>
          </p:cNvCxnSpPr>
          <p:nvPr/>
        </p:nvCxnSpPr>
        <p:spPr>
          <a:xfrm flipH="1">
            <a:off x="5626576" y="1729348"/>
            <a:ext cx="16817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20B93B-6DB5-4C09-915E-FCC5C3BA9A55}"/>
              </a:ext>
            </a:extLst>
          </p:cNvPr>
          <p:cNvSpPr txBox="1"/>
          <p:nvPr/>
        </p:nvSpPr>
        <p:spPr>
          <a:xfrm>
            <a:off x="7512706" y="22027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413D0F-C0B9-4A6C-A079-4B85796AE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7" y="987574"/>
            <a:ext cx="1728192" cy="17281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9678B0B-4D54-4DA4-8B6F-9892CA56E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58" y="1144279"/>
            <a:ext cx="1016233" cy="1016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7DEEC4-A68E-43CE-B337-E08B89F67BBF}"/>
              </a:ext>
            </a:extLst>
          </p:cNvPr>
          <p:cNvSpPr txBox="1"/>
          <p:nvPr/>
        </p:nvSpPr>
        <p:spPr>
          <a:xfrm>
            <a:off x="3764749" y="1974538"/>
            <a:ext cx="18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Cloud Server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18DBFA-6441-48C4-AF9D-F31C3AF2D5ED}"/>
              </a:ext>
            </a:extLst>
          </p:cNvPr>
          <p:cNvSpPr txBox="1"/>
          <p:nvPr/>
        </p:nvSpPr>
        <p:spPr>
          <a:xfrm>
            <a:off x="5605330" y="1390754"/>
            <a:ext cx="17451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3. </a:t>
            </a:r>
            <a:r>
              <a:rPr lang="ko-KR" altLang="en-US" sz="1050" dirty="0"/>
              <a:t>리플레이 정보 </a:t>
            </a:r>
            <a:r>
              <a:rPr lang="en-US" altLang="ko-KR" sz="1050" dirty="0"/>
              <a:t>DB </a:t>
            </a:r>
            <a:r>
              <a:rPr lang="ko-KR" altLang="en-US" sz="1050" dirty="0"/>
              <a:t>저장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04CEC6-7EE6-4137-AA5A-C694C2858311}"/>
              </a:ext>
            </a:extLst>
          </p:cNvPr>
          <p:cNvSpPr txBox="1"/>
          <p:nvPr/>
        </p:nvSpPr>
        <p:spPr>
          <a:xfrm>
            <a:off x="624839" y="2961730"/>
            <a:ext cx="15478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1. </a:t>
            </a:r>
            <a:r>
              <a:rPr lang="ko-KR" altLang="en-US" sz="1050" dirty="0"/>
              <a:t>사용자 요청 발생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7A9AC5-B175-4132-ADD3-DD37A3FA1C11}"/>
              </a:ext>
            </a:extLst>
          </p:cNvPr>
          <p:cNvSpPr txBox="1"/>
          <p:nvPr/>
        </p:nvSpPr>
        <p:spPr>
          <a:xfrm>
            <a:off x="1887339" y="1010903"/>
            <a:ext cx="26060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 2. </a:t>
            </a:r>
            <a:r>
              <a:rPr lang="ko-KR" altLang="en-US" sz="1050" dirty="0"/>
              <a:t>공 멈춤 이벤트 발생 시</a:t>
            </a:r>
            <a:r>
              <a:rPr lang="en-US" altLang="ko-KR" sz="1050" dirty="0"/>
              <a:t> </a:t>
            </a:r>
          </a:p>
          <a:p>
            <a:r>
              <a:rPr lang="ko-KR" altLang="en-US" sz="1050" dirty="0"/>
              <a:t>  리플레이 정보 서버 전달</a:t>
            </a:r>
            <a:endParaRPr lang="en-US" altLang="ko-KR" sz="1050" dirty="0"/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공 좌표</a:t>
            </a:r>
            <a:r>
              <a:rPr lang="en-US" altLang="ko-KR" sz="1050" dirty="0"/>
              <a:t>, </a:t>
            </a:r>
            <a:r>
              <a:rPr lang="ko-KR" altLang="en-US" sz="1050" dirty="0"/>
              <a:t>각도</a:t>
            </a:r>
            <a:r>
              <a:rPr lang="en-US" altLang="ko-KR" sz="1050" dirty="0"/>
              <a:t>, </a:t>
            </a:r>
            <a:r>
              <a:rPr lang="ko-KR" altLang="en-US" sz="1050" dirty="0"/>
              <a:t>타격 점</a:t>
            </a:r>
            <a:r>
              <a:rPr lang="en-US" altLang="ko-KR" sz="1050" dirty="0"/>
              <a:t>,</a:t>
            </a:r>
            <a:r>
              <a:rPr lang="ko-KR" altLang="en-US" sz="1050" dirty="0"/>
              <a:t>타격 힘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B9A9EA-1E2D-4379-A3E4-0D2556753556}"/>
              </a:ext>
            </a:extLst>
          </p:cNvPr>
          <p:cNvSpPr txBox="1"/>
          <p:nvPr/>
        </p:nvSpPr>
        <p:spPr>
          <a:xfrm>
            <a:off x="150879" y="1079533"/>
            <a:ext cx="1607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dirty="0"/>
              <a:t>사용자가 리플레이</a:t>
            </a:r>
            <a:endParaRPr lang="en-US" altLang="ko-KR" sz="1050" dirty="0"/>
          </a:p>
          <a:p>
            <a:r>
              <a:rPr lang="en-US" altLang="ko-KR" sz="1050" dirty="0"/>
              <a:t>    </a:t>
            </a:r>
            <a:r>
              <a:rPr lang="ko-KR" altLang="en-US" sz="1050" dirty="0"/>
              <a:t> 저장 옵션 선택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4CF68C-CC13-443A-8C8C-2EA2F0316AD7}"/>
              </a:ext>
            </a:extLst>
          </p:cNvPr>
          <p:cNvSpPr txBox="1"/>
          <p:nvPr/>
        </p:nvSpPr>
        <p:spPr>
          <a:xfrm>
            <a:off x="5063388" y="3047171"/>
            <a:ext cx="16266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2. </a:t>
            </a:r>
            <a:r>
              <a:rPr lang="ko-KR" altLang="en-US" sz="1050" dirty="0"/>
              <a:t>리플레이 정보  요청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3A0C92-810A-4E42-8159-08903E8B014D}"/>
              </a:ext>
            </a:extLst>
          </p:cNvPr>
          <p:cNvSpPr txBox="1"/>
          <p:nvPr/>
        </p:nvSpPr>
        <p:spPr>
          <a:xfrm>
            <a:off x="5842671" y="3458310"/>
            <a:ext cx="18949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3. </a:t>
            </a:r>
            <a:r>
              <a:rPr lang="ko-KR" altLang="en-US" sz="1050" dirty="0"/>
              <a:t>리플레이 정보 서버 전달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8A6CC9-EEE3-483C-9460-6F5EE80A8F3C}"/>
              </a:ext>
            </a:extLst>
          </p:cNvPr>
          <p:cNvSpPr txBox="1"/>
          <p:nvPr/>
        </p:nvSpPr>
        <p:spPr>
          <a:xfrm>
            <a:off x="384166" y="608274"/>
            <a:ext cx="1894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리플레이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6161C7-93FA-4C04-8DCB-2135B93084A8}"/>
              </a:ext>
            </a:extLst>
          </p:cNvPr>
          <p:cNvSpPr txBox="1"/>
          <p:nvPr/>
        </p:nvSpPr>
        <p:spPr>
          <a:xfrm>
            <a:off x="361078" y="834994"/>
            <a:ext cx="18949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-</a:t>
            </a:r>
            <a:r>
              <a:rPr lang="ko-KR" altLang="en-US" sz="1050" b="1" dirty="0"/>
              <a:t> 리플레이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75F0B-C5BE-40A5-A9EF-EE4A340C8DFF}"/>
              </a:ext>
            </a:extLst>
          </p:cNvPr>
          <p:cNvSpPr txBox="1"/>
          <p:nvPr/>
        </p:nvSpPr>
        <p:spPr>
          <a:xfrm>
            <a:off x="1043608" y="2172319"/>
            <a:ext cx="18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A2A6022-9ADE-4AAC-B63C-1AE34B09D4C8}"/>
              </a:ext>
            </a:extLst>
          </p:cNvPr>
          <p:cNvCxnSpPr>
            <a:cxnSpLocks/>
          </p:cNvCxnSpPr>
          <p:nvPr/>
        </p:nvCxnSpPr>
        <p:spPr>
          <a:xfrm>
            <a:off x="2493941" y="3414433"/>
            <a:ext cx="131873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03E1C55-51FA-4461-ADA0-520516226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46" y="2869588"/>
            <a:ext cx="952500" cy="95250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8D8FE1-CA85-4FA4-9E79-949805409F48}"/>
              </a:ext>
            </a:extLst>
          </p:cNvPr>
          <p:cNvCxnSpPr>
            <a:cxnSpLocks/>
          </p:cNvCxnSpPr>
          <p:nvPr/>
        </p:nvCxnSpPr>
        <p:spPr>
          <a:xfrm flipH="1">
            <a:off x="5674505" y="3345838"/>
            <a:ext cx="16817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6C97F1-FD6C-47F3-B051-D9428FCD52A1}"/>
              </a:ext>
            </a:extLst>
          </p:cNvPr>
          <p:cNvSpPr txBox="1"/>
          <p:nvPr/>
        </p:nvSpPr>
        <p:spPr>
          <a:xfrm>
            <a:off x="7560635" y="381924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DataBase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D924725-F1A5-4123-AAF6-FDD4F783E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87" y="2760769"/>
            <a:ext cx="1016233" cy="10162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4093FC1-5631-416A-83C9-F7C2971E7B42}"/>
              </a:ext>
            </a:extLst>
          </p:cNvPr>
          <p:cNvSpPr txBox="1"/>
          <p:nvPr/>
        </p:nvSpPr>
        <p:spPr>
          <a:xfrm>
            <a:off x="3812678" y="3591028"/>
            <a:ext cx="18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Cloud Server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073245-AC5F-49AF-B543-D2A2B63ED41E}"/>
              </a:ext>
            </a:extLst>
          </p:cNvPr>
          <p:cNvSpPr txBox="1"/>
          <p:nvPr/>
        </p:nvSpPr>
        <p:spPr>
          <a:xfrm>
            <a:off x="963979" y="3983365"/>
            <a:ext cx="18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09DB5F-1321-473F-A844-EF48A9BB2B8C}"/>
              </a:ext>
            </a:extLst>
          </p:cNvPr>
          <p:cNvSpPr txBox="1"/>
          <p:nvPr/>
        </p:nvSpPr>
        <p:spPr>
          <a:xfrm>
            <a:off x="361077" y="2675866"/>
            <a:ext cx="18949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-</a:t>
            </a:r>
            <a:r>
              <a:rPr lang="ko-KR" altLang="en-US" sz="1050" b="1" dirty="0"/>
              <a:t> 리플레이 불러오기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717219-522C-49C5-8F65-E008D1ADD9B1}"/>
              </a:ext>
            </a:extLst>
          </p:cNvPr>
          <p:cNvSpPr txBox="1"/>
          <p:nvPr/>
        </p:nvSpPr>
        <p:spPr>
          <a:xfrm>
            <a:off x="2516979" y="3514366"/>
            <a:ext cx="18949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4. </a:t>
            </a:r>
            <a:r>
              <a:rPr lang="ko-KR" altLang="en-US" sz="1050" dirty="0"/>
              <a:t>리플레이 정보</a:t>
            </a:r>
            <a:endParaRPr lang="en-US" altLang="ko-KR" sz="1050" dirty="0"/>
          </a:p>
          <a:p>
            <a:r>
              <a:rPr lang="ko-KR" altLang="en-US" sz="1050" dirty="0"/>
              <a:t> 클라이언트 전달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D7D7F8-48DB-4519-A1A9-E192BC24933C}"/>
              </a:ext>
            </a:extLst>
          </p:cNvPr>
          <p:cNvSpPr txBox="1"/>
          <p:nvPr/>
        </p:nvSpPr>
        <p:spPr>
          <a:xfrm>
            <a:off x="1115616" y="4327477"/>
            <a:ext cx="18949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5. </a:t>
            </a:r>
            <a:r>
              <a:rPr lang="ko-KR" altLang="en-US" sz="1050" dirty="0"/>
              <a:t>리플레이 화면 출력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C9AE565-531C-43D0-81D4-04F587F63F74}"/>
              </a:ext>
            </a:extLst>
          </p:cNvPr>
          <p:cNvCxnSpPr>
            <a:cxnSpLocks/>
          </p:cNvCxnSpPr>
          <p:nvPr/>
        </p:nvCxnSpPr>
        <p:spPr>
          <a:xfrm>
            <a:off x="2505434" y="1936926"/>
            <a:ext cx="0" cy="26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F36A1D5-4280-4F31-A80B-E50E6FDC60FF}"/>
              </a:ext>
            </a:extLst>
          </p:cNvPr>
          <p:cNvCxnSpPr/>
          <p:nvPr/>
        </p:nvCxnSpPr>
        <p:spPr>
          <a:xfrm>
            <a:off x="2184191" y="1936926"/>
            <a:ext cx="321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B0BAEB6-D6A5-4023-8D74-6B2595F79924}"/>
              </a:ext>
            </a:extLst>
          </p:cNvPr>
          <p:cNvCxnSpPr/>
          <p:nvPr/>
        </p:nvCxnSpPr>
        <p:spPr>
          <a:xfrm flipH="1">
            <a:off x="2161103" y="2201868"/>
            <a:ext cx="3443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3726790-34F6-4184-B95A-0A7899855B69}"/>
              </a:ext>
            </a:extLst>
          </p:cNvPr>
          <p:cNvSpPr txBox="1"/>
          <p:nvPr/>
        </p:nvSpPr>
        <p:spPr>
          <a:xfrm>
            <a:off x="1970345" y="2213291"/>
            <a:ext cx="10701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프레임 마다 공 위치 기록</a:t>
            </a:r>
          </a:p>
        </p:txBody>
      </p:sp>
    </p:spTree>
    <p:extLst>
      <p:ext uri="{BB962C8B-B14F-4D97-AF65-F5344CB8AC3E}">
        <p14:creationId xmlns:p14="http://schemas.microsoft.com/office/powerpoint/2010/main" val="165545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86707-7361-41AE-9081-961B2851A6C3}"/>
              </a:ext>
            </a:extLst>
          </p:cNvPr>
          <p:cNvSpPr txBox="1"/>
          <p:nvPr/>
        </p:nvSpPr>
        <p:spPr>
          <a:xfrm>
            <a:off x="1691680" y="1858766"/>
            <a:ext cx="140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 A</a:t>
            </a:r>
          </a:p>
          <a:p>
            <a:pPr algn="ctr"/>
            <a:r>
              <a:rPr lang="en-US" altLang="ko-KR" dirty="0"/>
              <a:t>(HTC VIVE)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AB071D-D0AC-41F1-8986-5142A403C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78" y="1152114"/>
            <a:ext cx="673200" cy="673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99F3A0-7CC3-4CE2-9412-61CCD4F24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2" y="1021954"/>
            <a:ext cx="864096" cy="864096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BC54ECC-ECF7-4F20-9636-DE1499B9616A}"/>
              </a:ext>
            </a:extLst>
          </p:cNvPr>
          <p:cNvCxnSpPr>
            <a:cxnSpLocks/>
          </p:cNvCxnSpPr>
          <p:nvPr/>
        </p:nvCxnSpPr>
        <p:spPr>
          <a:xfrm>
            <a:off x="3419872" y="1563638"/>
            <a:ext cx="1887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5BDDF19-8674-429C-A38E-9A94DFDE81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08" y="3366215"/>
            <a:ext cx="864090" cy="8640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C8FAD0-F816-4833-B677-4FE31FF8A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82" y="3496813"/>
            <a:ext cx="952500" cy="9525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440F20-1749-4E90-8575-D4D68A6E639E}"/>
              </a:ext>
            </a:extLst>
          </p:cNvPr>
          <p:cNvCxnSpPr>
            <a:cxnSpLocks/>
          </p:cNvCxnSpPr>
          <p:nvPr/>
        </p:nvCxnSpPr>
        <p:spPr>
          <a:xfrm flipV="1">
            <a:off x="5997532" y="2809537"/>
            <a:ext cx="0" cy="576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5EA1F88-525F-4130-803E-1A0AD26A498D}"/>
              </a:ext>
            </a:extLst>
          </p:cNvPr>
          <p:cNvCxnSpPr>
            <a:cxnSpLocks/>
          </p:cNvCxnSpPr>
          <p:nvPr/>
        </p:nvCxnSpPr>
        <p:spPr>
          <a:xfrm flipV="1">
            <a:off x="3296878" y="2436706"/>
            <a:ext cx="1851186" cy="14477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D385635-F807-4E1D-8AB9-AE7BABFB9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50" y="960772"/>
            <a:ext cx="1016233" cy="10162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3CB8A6-90A7-40E1-BFC7-A5DAF28C1B51}"/>
              </a:ext>
            </a:extLst>
          </p:cNvPr>
          <p:cNvSpPr txBox="1"/>
          <p:nvPr/>
        </p:nvSpPr>
        <p:spPr>
          <a:xfrm>
            <a:off x="4900840" y="1790375"/>
            <a:ext cx="229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Cloud Server</a:t>
            </a:r>
          </a:p>
          <a:p>
            <a:pPr algn="ctr"/>
            <a:r>
              <a:rPr lang="en-US" altLang="ko-KR" dirty="0"/>
              <a:t>(Aws EC2)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98AED-19EC-4763-929A-19E660AB4BCB}"/>
              </a:ext>
            </a:extLst>
          </p:cNvPr>
          <p:cNvSpPr txBox="1"/>
          <p:nvPr/>
        </p:nvSpPr>
        <p:spPr>
          <a:xfrm>
            <a:off x="4860249" y="4434334"/>
            <a:ext cx="229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Database</a:t>
            </a:r>
          </a:p>
          <a:p>
            <a:pPr algn="ctr"/>
            <a:r>
              <a:rPr lang="en-US" altLang="ko-KR" dirty="0"/>
              <a:t>(DynamoDB)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D101BE-9741-4849-98AB-00749F2D8E9F}"/>
              </a:ext>
            </a:extLst>
          </p:cNvPr>
          <p:cNvSpPr txBox="1"/>
          <p:nvPr/>
        </p:nvSpPr>
        <p:spPr>
          <a:xfrm>
            <a:off x="1403648" y="4241050"/>
            <a:ext cx="229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 Learning</a:t>
            </a:r>
          </a:p>
          <a:p>
            <a:pPr algn="ctr"/>
            <a:r>
              <a:rPr lang="en-US" altLang="ko-KR" dirty="0"/>
              <a:t>(TensorFlow)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762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537834-A534-4F34-ADBE-C737B2D1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47" y="1179971"/>
            <a:ext cx="3628550" cy="1647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4991C-339F-41CD-A8B6-D8D440A118BB}"/>
              </a:ext>
            </a:extLst>
          </p:cNvPr>
          <p:cNvSpPr txBox="1"/>
          <p:nvPr/>
        </p:nvSpPr>
        <p:spPr>
          <a:xfrm>
            <a:off x="5868144" y="464892"/>
            <a:ext cx="13681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DB </a:t>
            </a:r>
            <a:r>
              <a:rPr lang="ko-KR" altLang="en-US" sz="1300" dirty="0"/>
              <a:t>관련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37599-C446-4431-83A1-0185B51D97EE}"/>
              </a:ext>
            </a:extLst>
          </p:cNvPr>
          <p:cNvSpPr txBox="1"/>
          <p:nvPr/>
        </p:nvSpPr>
        <p:spPr>
          <a:xfrm>
            <a:off x="179512" y="2874678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테이블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7346D-B8CF-47FF-8C57-512508EB0264}"/>
              </a:ext>
            </a:extLst>
          </p:cNvPr>
          <p:cNvSpPr txBox="1"/>
          <p:nvPr/>
        </p:nvSpPr>
        <p:spPr>
          <a:xfrm>
            <a:off x="300336" y="991991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구성도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66730-CCD9-43AC-B5EC-90DD27DD462F}"/>
              </a:ext>
            </a:extLst>
          </p:cNvPr>
          <p:cNvSpPr txBox="1"/>
          <p:nvPr/>
        </p:nvSpPr>
        <p:spPr>
          <a:xfrm>
            <a:off x="210790" y="639956"/>
            <a:ext cx="1984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 </a:t>
            </a:r>
            <a:r>
              <a:rPr lang="ko-KR" altLang="en-US" sz="1500"/>
              <a:t>베이스 설계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86700-7BC3-4E98-AB27-5028AB0B6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37" y="3226713"/>
            <a:ext cx="4211960" cy="14339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F1C8D-CF0A-4B2D-940F-65A49FB78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782197"/>
            <a:ext cx="2206560" cy="42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16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2B2A1-6083-4508-B82A-567449C0A3C4}"/>
              </a:ext>
            </a:extLst>
          </p:cNvPr>
          <p:cNvSpPr txBox="1"/>
          <p:nvPr/>
        </p:nvSpPr>
        <p:spPr>
          <a:xfrm>
            <a:off x="251520" y="649022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게임 설계도</a:t>
            </a:r>
            <a:r>
              <a:rPr lang="en-US" altLang="ko-KR" sz="1500" dirty="0"/>
              <a:t>(</a:t>
            </a:r>
            <a:r>
              <a:rPr lang="ko-KR" altLang="en-US" sz="1500" dirty="0"/>
              <a:t>플레이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42353B-CDBE-4FB2-95F5-ED1C0917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20396"/>
            <a:ext cx="7452320" cy="374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7BDA2B-7DEE-47A0-A28A-C4507F943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587" y="843558"/>
            <a:ext cx="4834422" cy="4032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3DA6A3-BC0D-456D-8EE9-54282F48FE9F}"/>
              </a:ext>
            </a:extLst>
          </p:cNvPr>
          <p:cNvSpPr txBox="1"/>
          <p:nvPr/>
        </p:nvSpPr>
        <p:spPr>
          <a:xfrm>
            <a:off x="251520" y="649022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게임 설계도</a:t>
            </a:r>
            <a:r>
              <a:rPr lang="en-US" altLang="ko-KR" sz="1500" dirty="0"/>
              <a:t>(</a:t>
            </a:r>
            <a:r>
              <a:rPr lang="ko-KR" altLang="en-US" sz="1500" dirty="0"/>
              <a:t>리플레이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6353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F4B4D9D-15E7-49BA-9BB1-1C17A7BAAADF}"/>
              </a:ext>
            </a:extLst>
          </p:cNvPr>
          <p:cNvSpPr/>
          <p:nvPr/>
        </p:nvSpPr>
        <p:spPr>
          <a:xfrm>
            <a:off x="119218" y="2283723"/>
            <a:ext cx="9024782" cy="576053"/>
          </a:xfrm>
          <a:prstGeom prst="rightArrow">
            <a:avLst/>
          </a:prstGeom>
          <a:solidFill>
            <a:srgbClr val="327A5D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9974C3-EF84-4D61-BB94-B4CC9254381A}"/>
              </a:ext>
            </a:extLst>
          </p:cNvPr>
          <p:cNvSpPr/>
          <p:nvPr/>
        </p:nvSpPr>
        <p:spPr>
          <a:xfrm>
            <a:off x="269699" y="2206787"/>
            <a:ext cx="1061941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입력이미지</a:t>
            </a:r>
            <a:endParaRPr lang="ko-KR" altLang="en-US" sz="12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A0BED4-383E-4361-97B7-09193CE8C3D0}"/>
              </a:ext>
            </a:extLst>
          </p:cNvPr>
          <p:cNvSpPr/>
          <p:nvPr/>
        </p:nvSpPr>
        <p:spPr>
          <a:xfrm>
            <a:off x="1468057" y="2206787"/>
            <a:ext cx="1087719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RGB-&gt;Gray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28FDBF1-D293-4B17-AB1C-E69AB537F784}"/>
              </a:ext>
            </a:extLst>
          </p:cNvPr>
          <p:cNvSpPr/>
          <p:nvPr/>
        </p:nvSpPr>
        <p:spPr>
          <a:xfrm>
            <a:off x="2692193" y="2206787"/>
            <a:ext cx="1087719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Morph</a:t>
            </a:r>
            <a:r>
              <a:rPr lang="ko-KR" altLang="en-US" sz="1200" dirty="0"/>
              <a:t> </a:t>
            </a:r>
            <a:r>
              <a:rPr lang="en-US" altLang="ko-KR" sz="1200" dirty="0"/>
              <a:t>Gradient</a:t>
            </a:r>
            <a:endParaRPr lang="ko-KR" altLang="en-US" sz="12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4DAB28B-D8BD-4555-A679-97CBA8CDB450}"/>
              </a:ext>
            </a:extLst>
          </p:cNvPr>
          <p:cNvSpPr/>
          <p:nvPr/>
        </p:nvSpPr>
        <p:spPr>
          <a:xfrm>
            <a:off x="3988337" y="2206787"/>
            <a:ext cx="1087719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Adaptive Threshold</a:t>
            </a:r>
            <a:endParaRPr lang="ko-KR" altLang="en-US" sz="12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9151B6A-8721-4E73-B9DC-CA1A3214D3A4}"/>
              </a:ext>
            </a:extLst>
          </p:cNvPr>
          <p:cNvSpPr/>
          <p:nvPr/>
        </p:nvSpPr>
        <p:spPr>
          <a:xfrm>
            <a:off x="5265182" y="2206786"/>
            <a:ext cx="1082861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Morph</a:t>
            </a:r>
          </a:p>
          <a:p>
            <a:pPr algn="ctr"/>
            <a:r>
              <a:rPr lang="en-US" altLang="ko-KR" sz="1200" dirty="0"/>
              <a:t>Close</a:t>
            </a:r>
            <a:endParaRPr lang="ko-KR" altLang="en-US" sz="12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FBEE3A0-C7F2-4519-B11A-EA53524DFDD4}"/>
              </a:ext>
            </a:extLst>
          </p:cNvPr>
          <p:cNvSpPr/>
          <p:nvPr/>
        </p:nvSpPr>
        <p:spPr>
          <a:xfrm>
            <a:off x="6506032" y="2206787"/>
            <a:ext cx="1082861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Hough</a:t>
            </a:r>
          </a:p>
          <a:p>
            <a:pPr algn="ctr"/>
            <a:r>
              <a:rPr lang="en-US" altLang="ko-KR" sz="1200" dirty="0"/>
              <a:t>Circles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1EE8E-F21D-4C54-B46C-3E11CC851E7B}"/>
              </a:ext>
            </a:extLst>
          </p:cNvPr>
          <p:cNvSpPr txBox="1"/>
          <p:nvPr/>
        </p:nvSpPr>
        <p:spPr>
          <a:xfrm>
            <a:off x="2481562" y="3251179"/>
            <a:ext cx="144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경계 이미지 추출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FF04A-80D4-4016-8B63-B11E0379D0E3}"/>
              </a:ext>
            </a:extLst>
          </p:cNvPr>
          <p:cNvSpPr txBox="1"/>
          <p:nvPr/>
        </p:nvSpPr>
        <p:spPr>
          <a:xfrm>
            <a:off x="4049233" y="3251180"/>
            <a:ext cx="96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</a:t>
            </a:r>
            <a:r>
              <a:rPr lang="ko-KR" altLang="en-US" sz="1200" dirty="0" err="1"/>
              <a:t>잡영</a:t>
            </a:r>
            <a:r>
              <a:rPr lang="ko-KR" altLang="en-US" sz="1200" dirty="0"/>
              <a:t> 제거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71F02E-1F04-4748-86FE-2BDE1FC46BC4}"/>
              </a:ext>
            </a:extLst>
          </p:cNvPr>
          <p:cNvSpPr txBox="1"/>
          <p:nvPr/>
        </p:nvSpPr>
        <p:spPr>
          <a:xfrm>
            <a:off x="5208010" y="3251181"/>
            <a:ext cx="119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작은 구멍을 메우고 경계를 강화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ED2581-2DFF-4943-AD9C-F27B964206D6}"/>
              </a:ext>
            </a:extLst>
          </p:cNvPr>
          <p:cNvSpPr txBox="1"/>
          <p:nvPr/>
        </p:nvSpPr>
        <p:spPr>
          <a:xfrm>
            <a:off x="6664884" y="3287829"/>
            <a:ext cx="765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 탐색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48902F-B550-4A3F-B0BB-CD742B6E5EB8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230703" y="2936712"/>
            <a:ext cx="5350" cy="31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539AE12-635B-4E0E-96A6-4CB9F809EB5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4532196" y="2936712"/>
            <a:ext cx="1" cy="31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307CBE-7C8F-4D5C-81D6-D8F6D18660A9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5806612" y="2936711"/>
            <a:ext cx="1" cy="31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20D3CE-17D7-4AF8-9DD2-0859A1D8F75F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7047462" y="2936712"/>
            <a:ext cx="1" cy="3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6900700-A8CC-4F13-A246-BF8F00EB03BF}"/>
              </a:ext>
            </a:extLst>
          </p:cNvPr>
          <p:cNvSpPr/>
          <p:nvPr/>
        </p:nvSpPr>
        <p:spPr>
          <a:xfrm>
            <a:off x="7726810" y="2206787"/>
            <a:ext cx="1082861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학습이미지생성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79D733-7CA3-4F8A-B1A0-492C73F6392B}"/>
              </a:ext>
            </a:extLst>
          </p:cNvPr>
          <p:cNvSpPr txBox="1"/>
          <p:nvPr/>
        </p:nvSpPr>
        <p:spPr>
          <a:xfrm>
            <a:off x="7669638" y="3287830"/>
            <a:ext cx="119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중심점 색을 이용한 타구 판단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039F228-8016-46AC-98C9-B9D2134D444F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8268240" y="2936712"/>
            <a:ext cx="1" cy="351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79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B9F8C6-A62A-4934-89CB-A3591086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94" y="2366468"/>
            <a:ext cx="2762628" cy="13813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F8E2AC-5B7E-4FC2-9826-6C8697272209}"/>
              </a:ext>
            </a:extLst>
          </p:cNvPr>
          <p:cNvSpPr txBox="1"/>
          <p:nvPr/>
        </p:nvSpPr>
        <p:spPr>
          <a:xfrm>
            <a:off x="6439937" y="3882034"/>
            <a:ext cx="1737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Image</a:t>
            </a:r>
          </a:p>
          <a:p>
            <a:r>
              <a:rPr lang="en-US" altLang="ko-KR" dirty="0"/>
              <a:t>     32x64(px)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56A34-27E8-495A-A01D-60A1EB6CD08B}"/>
              </a:ext>
            </a:extLst>
          </p:cNvPr>
          <p:cNvSpPr txBox="1"/>
          <p:nvPr/>
        </p:nvSpPr>
        <p:spPr>
          <a:xfrm>
            <a:off x="1565460" y="434369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Original Image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6B60B69-98D2-409C-B6B7-2BB0B52527CE}"/>
              </a:ext>
            </a:extLst>
          </p:cNvPr>
          <p:cNvSpPr/>
          <p:nvPr/>
        </p:nvSpPr>
        <p:spPr>
          <a:xfrm>
            <a:off x="4844665" y="2648090"/>
            <a:ext cx="792088" cy="792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B51A6F-124B-429D-A2D7-33EFCD21F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70" y="1753180"/>
            <a:ext cx="4238188" cy="249818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7D653C-92DB-41AD-BA9D-334E48950F5B}"/>
              </a:ext>
            </a:extLst>
          </p:cNvPr>
          <p:cNvSpPr/>
          <p:nvPr/>
        </p:nvSpPr>
        <p:spPr>
          <a:xfrm>
            <a:off x="830628" y="1061323"/>
            <a:ext cx="7794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테이블 단축 </a:t>
            </a:r>
            <a:r>
              <a:rPr lang="en-US" altLang="ko-KR" dirty="0"/>
              <a:t>: </a:t>
            </a:r>
            <a:r>
              <a:rPr lang="ko-KR" altLang="en-US" dirty="0" err="1"/>
              <a:t>학습이미지</a:t>
            </a:r>
            <a:r>
              <a:rPr lang="ko-KR" altLang="en-US" dirty="0"/>
              <a:t> 단축 픽셀 </a:t>
            </a:r>
            <a:r>
              <a:rPr lang="en-US" altLang="ko-KR" dirty="0"/>
              <a:t>= </a:t>
            </a:r>
            <a:r>
              <a:rPr lang="ko-KR" altLang="en-US" dirty="0"/>
              <a:t>실제 공 지름 </a:t>
            </a:r>
            <a:r>
              <a:rPr lang="en-US" altLang="ko-KR" dirty="0"/>
              <a:t>: </a:t>
            </a:r>
            <a:r>
              <a:rPr lang="ko-KR" altLang="en-US" dirty="0"/>
              <a:t>학습 이미지 공 픽셀</a:t>
            </a:r>
          </a:p>
          <a:p>
            <a:r>
              <a:rPr lang="en-US" altLang="ko-KR" dirty="0"/>
              <a:t>1422(mm) : 32(px) = 61.5(mm) : 1(px)(1.38)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393050-4317-4C8B-8251-238B3BD3771B}"/>
              </a:ext>
            </a:extLst>
          </p:cNvPr>
          <p:cNvSpPr txBox="1"/>
          <p:nvPr/>
        </p:nvSpPr>
        <p:spPr>
          <a:xfrm>
            <a:off x="505933" y="61824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데이터셋 생성</a:t>
            </a:r>
          </a:p>
        </p:txBody>
      </p:sp>
    </p:spTree>
    <p:extLst>
      <p:ext uri="{BB962C8B-B14F-4D97-AF65-F5344CB8AC3E}">
        <p14:creationId xmlns:p14="http://schemas.microsoft.com/office/powerpoint/2010/main" val="2822955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9AC07-9161-4A57-8F32-7828A9A844D6}"/>
              </a:ext>
            </a:extLst>
          </p:cNvPr>
          <p:cNvSpPr txBox="1"/>
          <p:nvPr/>
        </p:nvSpPr>
        <p:spPr>
          <a:xfrm>
            <a:off x="505933" y="618242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학습모델 생성</a:t>
            </a:r>
            <a:r>
              <a:rPr lang="en-US" altLang="ko-KR" dirty="0"/>
              <a:t>- </a:t>
            </a:r>
            <a:r>
              <a:rPr lang="ko-KR" altLang="en-US" dirty="0"/>
              <a:t>학습모델 구성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B53822-6F70-4451-BD08-FE8FDBE178C8}"/>
              </a:ext>
            </a:extLst>
          </p:cNvPr>
          <p:cNvSpPr/>
          <p:nvPr/>
        </p:nvSpPr>
        <p:spPr>
          <a:xfrm>
            <a:off x="505933" y="1851670"/>
            <a:ext cx="83865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영상 분류에 높은 성능을 보이고 있는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모델을 구성하고자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컨볼루션</a:t>
            </a:r>
            <a:r>
              <a:rPr lang="ko-KR" altLang="en-US" dirty="0"/>
              <a:t> 레이어 </a:t>
            </a:r>
            <a:r>
              <a:rPr lang="en-US" altLang="ko-KR" dirty="0"/>
              <a:t>: </a:t>
            </a:r>
            <a:r>
              <a:rPr lang="ko-KR" altLang="en-US" dirty="0"/>
              <a:t>영상 처리에 주로 사용되는 </a:t>
            </a:r>
            <a:r>
              <a:rPr lang="en-US" altLang="ko-KR" dirty="0"/>
              <a:t>Conv2D </a:t>
            </a:r>
            <a:r>
              <a:rPr lang="ko-KR" altLang="en-US" dirty="0"/>
              <a:t>클래스 사용</a:t>
            </a:r>
            <a:endParaRPr lang="en-US" altLang="ko-KR" dirty="0"/>
          </a:p>
          <a:p>
            <a:r>
              <a:rPr lang="ko-KR" altLang="en-US" dirty="0" err="1"/>
              <a:t>맥스풀링</a:t>
            </a:r>
            <a:r>
              <a:rPr lang="ko-KR" altLang="en-US" dirty="0"/>
              <a:t> 레이어 </a:t>
            </a:r>
            <a:r>
              <a:rPr lang="en-US" altLang="ko-KR" dirty="0"/>
              <a:t>: </a:t>
            </a:r>
            <a:r>
              <a:rPr lang="ko-KR" altLang="en-US" dirty="0" err="1"/>
              <a:t>컨볼루션</a:t>
            </a:r>
            <a:r>
              <a:rPr lang="ko-KR" altLang="en-US" dirty="0"/>
              <a:t> 레이어의 출력에서 </a:t>
            </a:r>
            <a:r>
              <a:rPr lang="ko-KR" altLang="en-US" dirty="0" err="1"/>
              <a:t>주요값만을</a:t>
            </a:r>
            <a:r>
              <a:rPr lang="ko-KR" altLang="en-US" dirty="0"/>
              <a:t> 추출</a:t>
            </a:r>
            <a:endParaRPr lang="en-US" altLang="ko-KR" dirty="0"/>
          </a:p>
          <a:p>
            <a:r>
              <a:rPr lang="ko-KR" altLang="en-US" dirty="0"/>
              <a:t>완전 연결 레이어 </a:t>
            </a:r>
            <a:r>
              <a:rPr lang="en-US" altLang="ko-KR" dirty="0"/>
              <a:t>: </a:t>
            </a:r>
            <a:r>
              <a:rPr lang="ko-KR" altLang="en-US" dirty="0"/>
              <a:t>입력 데이터와 가중치가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로 대응</a:t>
            </a:r>
            <a:r>
              <a:rPr lang="en-US" altLang="ko-KR" dirty="0"/>
              <a:t>, </a:t>
            </a:r>
            <a:r>
              <a:rPr lang="ko-KR" altLang="en-US" dirty="0"/>
              <a:t>형상이 무시됨</a:t>
            </a:r>
            <a:endParaRPr lang="en-US" altLang="ko-KR" dirty="0"/>
          </a:p>
          <a:p>
            <a:r>
              <a:rPr lang="ko-KR" altLang="en-US" dirty="0"/>
              <a:t>활성함수 </a:t>
            </a:r>
            <a:r>
              <a:rPr lang="en-US" altLang="ko-KR" dirty="0"/>
              <a:t>: </a:t>
            </a:r>
            <a:r>
              <a:rPr lang="en-US" altLang="ko-KR" dirty="0" err="1"/>
              <a:t>ReLu</a:t>
            </a:r>
            <a:endParaRPr lang="en-US" altLang="ko-KR" dirty="0"/>
          </a:p>
          <a:p>
            <a:r>
              <a:rPr lang="ko-KR" altLang="en-US" dirty="0" err="1"/>
              <a:t>드롭아웃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오버피팅</a:t>
            </a:r>
            <a:r>
              <a:rPr lang="ko-KR" altLang="en-US" dirty="0"/>
              <a:t> 방지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304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149951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7784" y="211506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0490" y="717637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568EB-3ED8-4ED2-ADCA-A40179B3A6C6}"/>
              </a:ext>
            </a:extLst>
          </p:cNvPr>
          <p:cNvSpPr txBox="1"/>
          <p:nvPr/>
        </p:nvSpPr>
        <p:spPr>
          <a:xfrm>
            <a:off x="2654790" y="789260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E4A2E-1189-4EF7-B1A7-A25E8E165EF2}"/>
              </a:ext>
            </a:extLst>
          </p:cNvPr>
          <p:cNvSpPr txBox="1"/>
          <p:nvPr/>
        </p:nvSpPr>
        <p:spPr>
          <a:xfrm>
            <a:off x="2668981" y="1419008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711E4-B31F-451D-9DF8-6DCE00B989E3}"/>
              </a:ext>
            </a:extLst>
          </p:cNvPr>
          <p:cNvSpPr txBox="1"/>
          <p:nvPr/>
        </p:nvSpPr>
        <p:spPr>
          <a:xfrm>
            <a:off x="2340490" y="135120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A21D52-548B-4ED8-A2F2-CA0F01FB2CC8}"/>
              </a:ext>
            </a:extLst>
          </p:cNvPr>
          <p:cNvSpPr txBox="1"/>
          <p:nvPr/>
        </p:nvSpPr>
        <p:spPr>
          <a:xfrm>
            <a:off x="2654790" y="2077106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F5F731-515F-4FBC-919E-8A9C103FC2DA}"/>
              </a:ext>
            </a:extLst>
          </p:cNvPr>
          <p:cNvSpPr txBox="1"/>
          <p:nvPr/>
        </p:nvSpPr>
        <p:spPr>
          <a:xfrm>
            <a:off x="2340490" y="198477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262F7-ACDF-49D1-A8B7-EEADF1B7E5E8}"/>
              </a:ext>
            </a:extLst>
          </p:cNvPr>
          <p:cNvSpPr txBox="1"/>
          <p:nvPr/>
        </p:nvSpPr>
        <p:spPr>
          <a:xfrm>
            <a:off x="2654790" y="2710674"/>
            <a:ext cx="288032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108D0B-FCD5-4480-9FB5-492EAC7850DE}"/>
              </a:ext>
            </a:extLst>
          </p:cNvPr>
          <p:cNvSpPr txBox="1"/>
          <p:nvPr/>
        </p:nvSpPr>
        <p:spPr>
          <a:xfrm>
            <a:off x="2340490" y="2618341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8A782-89DC-48BB-9F49-C37B9CB5E70A}"/>
              </a:ext>
            </a:extLst>
          </p:cNvPr>
          <p:cNvSpPr txBox="1"/>
          <p:nvPr/>
        </p:nvSpPr>
        <p:spPr>
          <a:xfrm>
            <a:off x="2654790" y="3303591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개발 환경 및 개발 방법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951AE-A7AE-41D2-AEC9-12D7B881BDEF}"/>
              </a:ext>
            </a:extLst>
          </p:cNvPr>
          <p:cNvSpPr txBox="1"/>
          <p:nvPr/>
        </p:nvSpPr>
        <p:spPr>
          <a:xfrm>
            <a:off x="2340490" y="321125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5325A9-E33A-4B7F-A7B7-B120CC643E60}"/>
              </a:ext>
            </a:extLst>
          </p:cNvPr>
          <p:cNvSpPr txBox="1"/>
          <p:nvPr/>
        </p:nvSpPr>
        <p:spPr>
          <a:xfrm>
            <a:off x="6372200" y="300368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0EFA0B-101E-4571-9261-0435A1820E60}"/>
              </a:ext>
            </a:extLst>
          </p:cNvPr>
          <p:cNvSpPr txBox="1"/>
          <p:nvPr/>
        </p:nvSpPr>
        <p:spPr>
          <a:xfrm>
            <a:off x="6057900" y="208035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95B6E4-21FB-40FE-B4A5-5EB5882208E9}"/>
              </a:ext>
            </a:extLst>
          </p:cNvPr>
          <p:cNvSpPr txBox="1"/>
          <p:nvPr/>
        </p:nvSpPr>
        <p:spPr>
          <a:xfrm>
            <a:off x="6372200" y="881593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업무 분담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D46011-D94B-4659-823F-2593A2FE01E0}"/>
              </a:ext>
            </a:extLst>
          </p:cNvPr>
          <p:cNvSpPr txBox="1"/>
          <p:nvPr/>
        </p:nvSpPr>
        <p:spPr>
          <a:xfrm>
            <a:off x="6057900" y="789260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722DD7-21A1-4B67-BDDB-09159C77AEB3}"/>
              </a:ext>
            </a:extLst>
          </p:cNvPr>
          <p:cNvSpPr txBox="1"/>
          <p:nvPr/>
        </p:nvSpPr>
        <p:spPr>
          <a:xfrm>
            <a:off x="6372200" y="1555151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종합설계 수행일정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874187-3E67-407B-AEB1-682825C9BA86}"/>
              </a:ext>
            </a:extLst>
          </p:cNvPr>
          <p:cNvSpPr txBox="1"/>
          <p:nvPr/>
        </p:nvSpPr>
        <p:spPr>
          <a:xfrm>
            <a:off x="6057900" y="146281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C5579F-E279-47F8-B6D0-5F2F12298818}"/>
              </a:ext>
            </a:extLst>
          </p:cNvPr>
          <p:cNvSpPr txBox="1"/>
          <p:nvPr/>
        </p:nvSpPr>
        <p:spPr>
          <a:xfrm>
            <a:off x="6372200" y="2214382"/>
            <a:ext cx="331236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필요기술 및 참고문헌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B81344-DBC8-44CA-AEC9-9732FD2672FA}"/>
              </a:ext>
            </a:extLst>
          </p:cNvPr>
          <p:cNvSpPr txBox="1"/>
          <p:nvPr/>
        </p:nvSpPr>
        <p:spPr>
          <a:xfrm>
            <a:off x="5974253" y="213637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10418-623E-47AB-9B29-84209746B3BD}"/>
              </a:ext>
            </a:extLst>
          </p:cNvPr>
          <p:cNvSpPr txBox="1"/>
          <p:nvPr/>
        </p:nvSpPr>
        <p:spPr>
          <a:xfrm>
            <a:off x="505933" y="618242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학습모델 생성 </a:t>
            </a:r>
            <a:r>
              <a:rPr lang="en-US" altLang="ko-KR" dirty="0"/>
              <a:t>– </a:t>
            </a:r>
            <a:r>
              <a:rPr lang="ko-KR" altLang="en-US" dirty="0"/>
              <a:t>학습과정 설정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C923756-0709-4BBD-85EF-EF89180F1F92}"/>
              </a:ext>
            </a:extLst>
          </p:cNvPr>
          <p:cNvSpPr/>
          <p:nvPr/>
        </p:nvSpPr>
        <p:spPr>
          <a:xfrm>
            <a:off x="119218" y="2286587"/>
            <a:ext cx="9024782" cy="576053"/>
          </a:xfrm>
          <a:prstGeom prst="rightArrow">
            <a:avLst/>
          </a:prstGeom>
          <a:solidFill>
            <a:srgbClr val="327A5D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C49AE5-E6A3-4CA6-B106-36D500BD84E2}"/>
              </a:ext>
            </a:extLst>
          </p:cNvPr>
          <p:cNvSpPr/>
          <p:nvPr/>
        </p:nvSpPr>
        <p:spPr>
          <a:xfrm>
            <a:off x="457142" y="2216758"/>
            <a:ext cx="877919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입력</a:t>
            </a:r>
            <a:endParaRPr lang="en-US" altLang="ko-KR" sz="1200" dirty="0"/>
          </a:p>
          <a:p>
            <a:pPr algn="ctr"/>
            <a:r>
              <a:rPr lang="ko-KR" altLang="en-US" sz="1200" dirty="0"/>
              <a:t>이미지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A96B461-8EAB-42B0-ABB0-88C9BF3CB1E9}"/>
              </a:ext>
            </a:extLst>
          </p:cNvPr>
          <p:cNvSpPr/>
          <p:nvPr/>
        </p:nvSpPr>
        <p:spPr>
          <a:xfrm>
            <a:off x="1523713" y="2216757"/>
            <a:ext cx="888047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합성곱</a:t>
            </a:r>
            <a:r>
              <a:rPr lang="ko-KR" altLang="en-US" sz="1200" dirty="0"/>
              <a:t> 적용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편향합</a:t>
            </a:r>
            <a:endParaRPr lang="ko-KR" altLang="en-US" sz="12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18B00A1-2BB8-4576-ACCA-F73A4B196666}"/>
              </a:ext>
            </a:extLst>
          </p:cNvPr>
          <p:cNvSpPr/>
          <p:nvPr/>
        </p:nvSpPr>
        <p:spPr>
          <a:xfrm>
            <a:off x="2588152" y="2223412"/>
            <a:ext cx="802562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ReLu</a:t>
            </a:r>
            <a:r>
              <a:rPr lang="en-US" altLang="ko-KR" sz="1200" dirty="0"/>
              <a:t> </a:t>
            </a:r>
          </a:p>
          <a:p>
            <a:pPr algn="ctr"/>
            <a:r>
              <a:rPr lang="ko-KR" altLang="en-US" sz="1200" dirty="0"/>
              <a:t>적용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1126BEC-AC3B-42F6-9E70-2D343098B8FE}"/>
              </a:ext>
            </a:extLst>
          </p:cNvPr>
          <p:cNvSpPr/>
          <p:nvPr/>
        </p:nvSpPr>
        <p:spPr>
          <a:xfrm>
            <a:off x="3598150" y="2209651"/>
            <a:ext cx="877919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맥스풀링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적용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87B7DEF-4FB4-4423-BC39-6BAC865F7BC9}"/>
              </a:ext>
            </a:extLst>
          </p:cNvPr>
          <p:cNvSpPr/>
          <p:nvPr/>
        </p:nvSpPr>
        <p:spPr>
          <a:xfrm>
            <a:off x="4667680" y="2209650"/>
            <a:ext cx="873998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완전연결</a:t>
            </a:r>
            <a:endParaRPr lang="en-US" altLang="ko-KR" sz="1200" dirty="0"/>
          </a:p>
          <a:p>
            <a:pPr algn="ctr"/>
            <a:r>
              <a:rPr lang="ko-KR" altLang="en-US" sz="1200" dirty="0"/>
              <a:t>계층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6917D9-4EA5-40EE-9D77-58DFA3F5F007}"/>
              </a:ext>
            </a:extLst>
          </p:cNvPr>
          <p:cNvSpPr/>
          <p:nvPr/>
        </p:nvSpPr>
        <p:spPr>
          <a:xfrm>
            <a:off x="5724128" y="2209651"/>
            <a:ext cx="873998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드롭아웃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적용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1B543-6C6B-4378-B34B-7F5C48BF867A}"/>
              </a:ext>
            </a:extLst>
          </p:cNvPr>
          <p:cNvSpPr/>
          <p:nvPr/>
        </p:nvSpPr>
        <p:spPr>
          <a:xfrm>
            <a:off x="6740555" y="2209651"/>
            <a:ext cx="873998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최종 </a:t>
            </a:r>
            <a:endParaRPr lang="en-US" altLang="ko-KR" sz="1200" dirty="0"/>
          </a:p>
          <a:p>
            <a:pPr algn="ctr"/>
            <a:r>
              <a:rPr lang="ko-KR" altLang="en-US" sz="1200" dirty="0"/>
              <a:t>소프트</a:t>
            </a:r>
            <a:endParaRPr lang="en-US" altLang="ko-KR" sz="1200" dirty="0"/>
          </a:p>
          <a:p>
            <a:pPr algn="ctr"/>
            <a:r>
              <a:rPr lang="ko-KR" altLang="en-US" sz="1200" dirty="0"/>
              <a:t>맥스 </a:t>
            </a:r>
            <a:endParaRPr lang="en-US" altLang="ko-KR" sz="1200" dirty="0"/>
          </a:p>
          <a:p>
            <a:pPr algn="ctr"/>
            <a:r>
              <a:rPr lang="ko-KR" altLang="en-US" sz="1200" dirty="0"/>
              <a:t>계층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99B6DE-8F33-4EA7-90E1-AF8D718521AF}"/>
              </a:ext>
            </a:extLst>
          </p:cNvPr>
          <p:cNvSpPr/>
          <p:nvPr/>
        </p:nvSpPr>
        <p:spPr>
          <a:xfrm>
            <a:off x="7775599" y="2209650"/>
            <a:ext cx="873998" cy="7299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모델의 훈련 및 평가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D17F85-9FD1-4799-A03E-B4201C4A4B7C}"/>
              </a:ext>
            </a:extLst>
          </p:cNvPr>
          <p:cNvSpPr/>
          <p:nvPr/>
        </p:nvSpPr>
        <p:spPr>
          <a:xfrm>
            <a:off x="1403648" y="2067694"/>
            <a:ext cx="3206628" cy="100605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3D4735-3C7B-4181-A7A0-C2E8129D95F6}"/>
              </a:ext>
            </a:extLst>
          </p:cNvPr>
          <p:cNvSpPr txBox="1"/>
          <p:nvPr/>
        </p:nvSpPr>
        <p:spPr>
          <a:xfrm>
            <a:off x="2014437" y="3905986"/>
            <a:ext cx="202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계층 수 만큼 반복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3165EF-0A35-45BC-82BE-EB4C33088296}"/>
              </a:ext>
            </a:extLst>
          </p:cNvPr>
          <p:cNvCxnSpPr>
            <a:cxnSpLocks/>
          </p:cNvCxnSpPr>
          <p:nvPr/>
        </p:nvCxnSpPr>
        <p:spPr>
          <a:xfrm>
            <a:off x="3006962" y="3097620"/>
            <a:ext cx="14970" cy="76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902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086FD-20B5-429D-8405-276786DEF4B6}"/>
              </a:ext>
            </a:extLst>
          </p:cNvPr>
          <p:cNvSpPr/>
          <p:nvPr/>
        </p:nvSpPr>
        <p:spPr>
          <a:xfrm>
            <a:off x="1043608" y="1140589"/>
            <a:ext cx="72728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 모델을 구성하기 위해서는 많은 수의 가중치와 편향을 사용하게 됩니다</a:t>
            </a:r>
            <a:r>
              <a:rPr lang="en-US" altLang="ko-KR" dirty="0"/>
              <a:t>. </a:t>
            </a:r>
            <a:r>
              <a:rPr lang="ko-KR" altLang="en-US" dirty="0"/>
              <a:t>매번 모델을 만들 때마다 반복하는 대신</a:t>
            </a:r>
            <a:r>
              <a:rPr lang="en-US" altLang="ko-KR" dirty="0"/>
              <a:t>, </a:t>
            </a:r>
            <a:r>
              <a:rPr lang="ko-KR" altLang="en-US" dirty="0"/>
              <a:t>아래 코드와 같이 이러한 일을 해 주는 함수 두 개를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42A19B-92F6-4D65-8753-025BDB35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012550"/>
            <a:ext cx="3942643" cy="17327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18833F-8EF0-42EB-B271-1A29442CC8E4}"/>
              </a:ext>
            </a:extLst>
          </p:cNvPr>
          <p:cNvSpPr txBox="1"/>
          <p:nvPr/>
        </p:nvSpPr>
        <p:spPr>
          <a:xfrm>
            <a:off x="505933" y="618242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학습모델 생성 </a:t>
            </a:r>
            <a:r>
              <a:rPr lang="en-US" altLang="ko-KR" dirty="0"/>
              <a:t>– </a:t>
            </a:r>
            <a:r>
              <a:rPr lang="ko-KR" altLang="en-US" dirty="0"/>
              <a:t>가중치 초기화</a:t>
            </a:r>
          </a:p>
        </p:txBody>
      </p:sp>
    </p:spTree>
    <p:extLst>
      <p:ext uri="{BB962C8B-B14F-4D97-AF65-F5344CB8AC3E}">
        <p14:creationId xmlns:p14="http://schemas.microsoft.com/office/powerpoint/2010/main" val="3774045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8F2918-824F-4721-A371-997F3012EF97}"/>
              </a:ext>
            </a:extLst>
          </p:cNvPr>
          <p:cNvSpPr/>
          <p:nvPr/>
        </p:nvSpPr>
        <p:spPr>
          <a:xfrm>
            <a:off x="1043608" y="1140589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FEACC-7A62-4982-8B3F-817C8B4513CA}"/>
              </a:ext>
            </a:extLst>
          </p:cNvPr>
          <p:cNvSpPr/>
          <p:nvPr/>
        </p:nvSpPr>
        <p:spPr>
          <a:xfrm>
            <a:off x="1043608" y="1140589"/>
            <a:ext cx="7272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패딩을 설정한 </a:t>
            </a:r>
            <a:r>
              <a:rPr lang="ko-KR" altLang="en-US" dirty="0" err="1"/>
              <a:t>합성곱과</a:t>
            </a:r>
            <a:r>
              <a:rPr lang="ko-KR" altLang="en-US" dirty="0"/>
              <a:t> </a:t>
            </a:r>
            <a:r>
              <a:rPr lang="ko-KR" altLang="en-US" dirty="0" err="1"/>
              <a:t>풀링을</a:t>
            </a:r>
            <a:r>
              <a:rPr lang="ko-KR" altLang="en-US" dirty="0"/>
              <a:t> 위한 함수를 코드의 간단화를 위해 생성하게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6479F3-31BE-4332-8766-A5059E4F8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72064"/>
            <a:ext cx="4786088" cy="139937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8E9E03-A848-4E3C-99C8-56041E7F2EE4}"/>
              </a:ext>
            </a:extLst>
          </p:cNvPr>
          <p:cNvSpPr/>
          <p:nvPr/>
        </p:nvSpPr>
        <p:spPr>
          <a:xfrm>
            <a:off x="935596" y="3440964"/>
            <a:ext cx="7272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계층에 이미지를 입력하기 위해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reshape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5D7648-2A33-4380-AED5-5DCB024F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25" y="4034253"/>
            <a:ext cx="3644956" cy="4097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243A2F-83AD-4D8A-A4BE-7F3F25D64C90}"/>
              </a:ext>
            </a:extLst>
          </p:cNvPr>
          <p:cNvSpPr txBox="1"/>
          <p:nvPr/>
        </p:nvSpPr>
        <p:spPr>
          <a:xfrm>
            <a:off x="505933" y="618242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학습모델 생성 </a:t>
            </a:r>
            <a:r>
              <a:rPr lang="en-US" altLang="ko-KR" dirty="0"/>
              <a:t>– </a:t>
            </a:r>
            <a:r>
              <a:rPr lang="ko-KR" altLang="en-US" dirty="0" err="1"/>
              <a:t>합성곱과</a:t>
            </a:r>
            <a:r>
              <a:rPr lang="ko-KR" altLang="en-US" dirty="0"/>
              <a:t> </a:t>
            </a:r>
            <a:r>
              <a:rPr lang="ko-KR" altLang="en-US" dirty="0" err="1"/>
              <a:t>풀링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013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557889-0A4C-4C2B-86FE-3DAB9F805465}"/>
              </a:ext>
            </a:extLst>
          </p:cNvPr>
          <p:cNvSpPr/>
          <p:nvPr/>
        </p:nvSpPr>
        <p:spPr>
          <a:xfrm>
            <a:off x="1043608" y="1140589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72C6F-1C2F-4ED9-BD61-928EF8B2F660}"/>
              </a:ext>
            </a:extLst>
          </p:cNvPr>
          <p:cNvSpPr txBox="1"/>
          <p:nvPr/>
        </p:nvSpPr>
        <p:spPr>
          <a:xfrm>
            <a:off x="505933" y="61824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학습모델 생성 </a:t>
            </a:r>
            <a:r>
              <a:rPr lang="en-US" altLang="ko-KR" dirty="0"/>
              <a:t>– </a:t>
            </a:r>
            <a:r>
              <a:rPr lang="ko-KR" altLang="en-US" dirty="0" err="1"/>
              <a:t>합성곱</a:t>
            </a:r>
            <a:r>
              <a:rPr lang="ko-KR" altLang="en-US" dirty="0"/>
              <a:t> 계층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2380AA-2CBE-4234-BD5F-A54A74178D29}"/>
              </a:ext>
            </a:extLst>
          </p:cNvPr>
          <p:cNvSpPr/>
          <p:nvPr/>
        </p:nvSpPr>
        <p:spPr>
          <a:xfrm>
            <a:off x="1043608" y="1602254"/>
            <a:ext cx="74168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x_image</a:t>
            </a:r>
            <a:r>
              <a:rPr lang="ko-KR" altLang="en-US" dirty="0"/>
              <a:t>와 가중치 </a:t>
            </a:r>
            <a:r>
              <a:rPr lang="ko-KR" altLang="en-US" dirty="0" err="1"/>
              <a:t>텐서에</a:t>
            </a:r>
            <a:r>
              <a:rPr lang="ko-KR" altLang="en-US" dirty="0"/>
              <a:t> </a:t>
            </a:r>
            <a:r>
              <a:rPr lang="ko-KR" altLang="en-US" dirty="0" err="1"/>
              <a:t>합성곱을</a:t>
            </a:r>
            <a:r>
              <a:rPr lang="ko-KR" altLang="en-US" dirty="0"/>
              <a:t> 적용하고</a:t>
            </a:r>
            <a:r>
              <a:rPr lang="en-US" altLang="ko-KR" dirty="0"/>
              <a:t>, </a:t>
            </a:r>
            <a:r>
              <a:rPr lang="ko-KR" altLang="en-US" dirty="0"/>
              <a:t>편향을 더한 뒤 </a:t>
            </a:r>
            <a:r>
              <a:rPr lang="en-US" altLang="ko-KR" dirty="0" err="1"/>
              <a:t>ReLU</a:t>
            </a:r>
            <a:r>
              <a:rPr lang="ko-KR" altLang="en-US" dirty="0"/>
              <a:t> 함수를 적용합니다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출력 값을 구하기 위해 마지막으로 맥스 </a:t>
            </a:r>
            <a:r>
              <a:rPr lang="ko-KR" altLang="en-US" dirty="0" err="1"/>
              <a:t>풀링을</a:t>
            </a:r>
            <a:r>
              <a:rPr lang="ko-KR" altLang="en-US" dirty="0"/>
              <a:t> 적용합니다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심층 신경망 구성을 위하여</a:t>
            </a:r>
            <a:r>
              <a:rPr lang="en-US" altLang="ko-KR" dirty="0"/>
              <a:t> </a:t>
            </a:r>
            <a:r>
              <a:rPr lang="ko-KR" altLang="en-US" dirty="0"/>
              <a:t>다음 계층을 앞의 과정과 같이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EF1755-1FE0-4166-9B56-6AFF1AB2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88189"/>
            <a:ext cx="5062360" cy="6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99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557889-0A4C-4C2B-86FE-3DAB9F805465}"/>
              </a:ext>
            </a:extLst>
          </p:cNvPr>
          <p:cNvSpPr/>
          <p:nvPr/>
        </p:nvSpPr>
        <p:spPr>
          <a:xfrm>
            <a:off x="1043608" y="1140589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2980FC-DA37-4EDF-BD55-898367B4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555525"/>
            <a:ext cx="1296144" cy="427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703AD3-FD3D-4B02-B488-DE50EBF0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99" y="987574"/>
            <a:ext cx="6090401" cy="34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88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5AAC30-6709-4044-BF84-B67BB768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843558"/>
            <a:ext cx="4109342" cy="24441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8F6658-C3EA-41BA-83AA-B0413ED0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3291830"/>
            <a:ext cx="4752528" cy="14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50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CA8B3-92D7-4EAD-83FB-9C55616B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914395"/>
            <a:ext cx="4484600" cy="37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4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4C9E053C-656F-411E-9C03-AEA491779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234200"/>
              </p:ext>
            </p:extLst>
          </p:nvPr>
        </p:nvGraphicFramePr>
        <p:xfrm>
          <a:off x="431540" y="914395"/>
          <a:ext cx="8280920" cy="3611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044">
                  <a:extLst>
                    <a:ext uri="{9D8B030D-6E8A-4147-A177-3AD203B41FA5}">
                      <a16:colId xmlns:a16="http://schemas.microsoft.com/office/drawing/2014/main" val="2921230372"/>
                    </a:ext>
                  </a:extLst>
                </a:gridCol>
                <a:gridCol w="969044">
                  <a:extLst>
                    <a:ext uri="{9D8B030D-6E8A-4147-A177-3AD203B41FA5}">
                      <a16:colId xmlns:a16="http://schemas.microsoft.com/office/drawing/2014/main" val="4175375254"/>
                    </a:ext>
                  </a:extLst>
                </a:gridCol>
                <a:gridCol w="3171416">
                  <a:extLst>
                    <a:ext uri="{9D8B030D-6E8A-4147-A177-3AD203B41FA5}">
                      <a16:colId xmlns:a16="http://schemas.microsoft.com/office/drawing/2014/main" val="3628514148"/>
                    </a:ext>
                  </a:extLst>
                </a:gridCol>
                <a:gridCol w="3171416">
                  <a:extLst>
                    <a:ext uri="{9D8B030D-6E8A-4147-A177-3AD203B41FA5}">
                      <a16:colId xmlns:a16="http://schemas.microsoft.com/office/drawing/2014/main" val="2197766145"/>
                    </a:ext>
                  </a:extLst>
                </a:gridCol>
              </a:tblGrid>
              <a:tr h="3160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</a:t>
                      </a:r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적용 내역</a:t>
                      </a:r>
                    </a:p>
                  </a:txBody>
                  <a:tcPr>
                    <a:solidFill>
                      <a:srgbClr val="327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623826"/>
                  </a:ext>
                </a:extLst>
              </a:tr>
              <a:tr h="305157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S/W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개발 환경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앱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Unity Personal (2019.2.7f2)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앱 개발을 위한 엔진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44313"/>
                  </a:ext>
                </a:extLst>
              </a:tr>
              <a:tr h="30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Visual Studio community (2019)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앱 개발을 위한 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37756"/>
                  </a:ext>
                </a:extLst>
              </a:tr>
              <a:tr h="30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Windows 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 </a:t>
                      </a:r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운영체제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53352"/>
                  </a:ext>
                </a:extLst>
              </a:tr>
              <a:tr h="30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C#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앱 개발을 위한 언어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363602"/>
                  </a:ext>
                </a:extLst>
              </a:tr>
              <a:tr h="3051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기능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/>
                        <a:t>PyCharm (2019.2.1)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기능 개발을 위한 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22993"/>
                  </a:ext>
                </a:extLst>
              </a:tr>
              <a:tr h="30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/>
                        <a:t>Python (3.6)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기능 개발을 위한 언어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132418"/>
                  </a:ext>
                </a:extLst>
              </a:tr>
              <a:tr h="305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/>
                        <a:t>TensorFlow (1.7.1)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딥러닝 개발을 위한 라이브러리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1307"/>
                  </a:ext>
                </a:extLst>
              </a:tr>
              <a:tr h="1511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서버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/>
                        <a:t>DynamoDB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리플레이 저장을 위한 데이터베이스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131173"/>
                  </a:ext>
                </a:extLst>
              </a:tr>
              <a:tr h="3051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AWS (</a:t>
                      </a:r>
                      <a:r>
                        <a:rPr lang="da-DK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Ubuntu Server 18.04 LTS(HVM)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기능 요청을 처리하기 위한 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201223"/>
                  </a:ext>
                </a:extLst>
              </a:tr>
              <a:tr h="3051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H/W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개발 환경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/>
                        <a:t>HTC VIVE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프로그램을 사용할 수 있는 장비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856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VIVE Controller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사용자의 조작을 입력할 수 있는 장비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99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462C8-7E9C-4423-BF22-66B2DA5BDB1C}"/>
              </a:ext>
            </a:extLst>
          </p:cNvPr>
          <p:cNvSpPr txBox="1"/>
          <p:nvPr/>
        </p:nvSpPr>
        <p:spPr>
          <a:xfrm>
            <a:off x="359532" y="745120"/>
            <a:ext cx="342038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1.	VR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C9AF6-B039-493F-AB16-17C7304FB60B}"/>
              </a:ext>
            </a:extLst>
          </p:cNvPr>
          <p:cNvSpPr txBox="1"/>
          <p:nvPr/>
        </p:nvSpPr>
        <p:spPr>
          <a:xfrm>
            <a:off x="719572" y="1114452"/>
            <a:ext cx="8064896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Unity Personal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버전을 이용한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VR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컨텐츠 구현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 err="1">
                <a:latin typeface="나눔고딕" panose="020B0600000101010101" charset="-127"/>
                <a:ea typeface="나눔고딕" panose="020B0600000101010101" charset="-127"/>
              </a:rPr>
              <a:t>StreamVR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환경 기준 개발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이유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다른 디바이스들도 지원하여 개별 기기에 맞춰 개발할 필요성이 없음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VIVE Input </a:t>
            </a:r>
            <a:r>
              <a:rPr lang="en-US" altLang="ko-KR" sz="1400" b="1" dirty="0" err="1">
                <a:latin typeface="나눔고딕" panose="020B0600000101010101" charset="-127"/>
                <a:ea typeface="나눔고딕" panose="020B0600000101010101" charset="-127"/>
              </a:rPr>
              <a:t>Utillty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를 이용하여 컨트롤러 제어 플러그인 사용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 err="1">
                <a:latin typeface="나눔고딕" panose="020B0600000101010101" charset="-127"/>
                <a:ea typeface="나눔고딕" panose="020B0600000101010101" charset="-127"/>
              </a:rPr>
              <a:t>Github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의 오픈 소스 중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pool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게임을 </a:t>
            </a:r>
            <a:r>
              <a:rPr lang="ko-KR" altLang="en-US" sz="1400" b="1" dirty="0" err="1">
                <a:latin typeface="나눔고딕" panose="020B0600000101010101" charset="-127"/>
                <a:ea typeface="나눔고딕" panose="020B0600000101010101" charset="-127"/>
              </a:rPr>
              <a:t>커스터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b="1" dirty="0" err="1">
                <a:latin typeface="나눔고딕" panose="020B0600000101010101" charset="-127"/>
                <a:ea typeface="나눔고딕" panose="020B0600000101010101" charset="-127"/>
              </a:rPr>
              <a:t>마이징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 하여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쿠션 당구게임 개발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구체의 동역학에 대한 논문을 토대로 도출된 공의 타격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미끄럼 회전운동에 대한 공식을 차용해 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     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현실적인 공의 움직임을 구현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공 움직임을 체크하여 리플레이를 기록하고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사용자 요청 시 리플레이 기능을 제공하도록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구현 </a:t>
            </a:r>
          </a:p>
        </p:txBody>
      </p:sp>
    </p:spTree>
    <p:extLst>
      <p:ext uri="{BB962C8B-B14F-4D97-AF65-F5344CB8AC3E}">
        <p14:creationId xmlns:p14="http://schemas.microsoft.com/office/powerpoint/2010/main" val="290139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E34C6-B16B-49BD-8415-1FD14B2535A8}"/>
              </a:ext>
            </a:extLst>
          </p:cNvPr>
          <p:cNvSpPr txBox="1"/>
          <p:nvPr/>
        </p:nvSpPr>
        <p:spPr>
          <a:xfrm>
            <a:off x="179512" y="639202"/>
            <a:ext cx="26642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지난 발표에서의 지적 사항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CE4B5-7FD5-4072-9C54-49D3D124FB4C}"/>
              </a:ext>
            </a:extLst>
          </p:cNvPr>
          <p:cNvSpPr txBox="1"/>
          <p:nvPr/>
        </p:nvSpPr>
        <p:spPr>
          <a:xfrm>
            <a:off x="175592" y="2324957"/>
            <a:ext cx="230817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지적 사항에 대한 답변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FE27D-36E8-45CA-B7B0-766BB64D6018}"/>
              </a:ext>
            </a:extLst>
          </p:cNvPr>
          <p:cNvSpPr txBox="1"/>
          <p:nvPr/>
        </p:nvSpPr>
        <p:spPr>
          <a:xfrm>
            <a:off x="467544" y="1098103"/>
            <a:ext cx="56886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3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머신러닝이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필요 이유를 명확하게 할 것</a:t>
            </a:r>
            <a:endParaRPr lang="en-US" altLang="ko-KR" sz="13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물리법칙 내에서 최적화 된 방법을 추천하는 기능도 고려할 것</a:t>
            </a:r>
            <a:endParaRPr lang="en-US" altLang="ko-KR" sz="13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ml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이용분야 명확히 정의할 것</a:t>
            </a:r>
            <a:endParaRPr lang="en-US" altLang="ko-KR" sz="13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en-US" sz="13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머신러닝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사용 이유를 좀 더 생각해 볼 것</a:t>
            </a:r>
            <a:endParaRPr lang="en-US" altLang="ko-KR" sz="13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- 3D 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기능 </a:t>
            </a:r>
            <a:r>
              <a:rPr lang="ko-KR" altLang="en-US" sz="13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구현시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시나리오를 </a:t>
            </a:r>
            <a:r>
              <a:rPr lang="ko-KR" altLang="en-US" sz="13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디테일하게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생각해 볼 것</a:t>
            </a:r>
            <a:endParaRPr lang="en-US" altLang="ko-KR" sz="13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4CA7E-4494-43D3-AACA-52605ED0A9B0}"/>
              </a:ext>
            </a:extLst>
          </p:cNvPr>
          <p:cNvSpPr txBox="1"/>
          <p:nvPr/>
        </p:nvSpPr>
        <p:spPr>
          <a:xfrm>
            <a:off x="467544" y="2722404"/>
            <a:ext cx="813690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3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쿠션 성공 방법이 여러 경우가 나오는데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이 중 사람들이 치기 어려운 방법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당구 스킬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세밀한 타격이 요구되는 경우가 있습니다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</a:p>
          <a:p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 위치에 따라 타법을 추천해주는 학습모델을 이용하여 자주 치는 방법 즉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최적화 된 타법을 추천할 수 있다고 생각하였습니다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endParaRPr lang="en-US" altLang="ko-KR" sz="13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물리법칙을 이용할 경우 타점과 힘에 따른 미세한 조정으로 셀 수없이 많은 경우가 나오기 때문에 사람이 치기 쉬운 </a:t>
            </a:r>
            <a:r>
              <a:rPr lang="ko-KR" altLang="en-US" sz="13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정석적인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방법을 추천하기 위해 </a:t>
            </a:r>
            <a:r>
              <a:rPr lang="ko-KR" altLang="en-US" sz="13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선택하였습니다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endParaRPr lang="en-US" altLang="ko-KR" sz="13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공의 위치에 따라 사람들이 주로 치는 방법을 추천해주기 위해 </a:t>
            </a:r>
            <a:r>
              <a:rPr lang="ko-KR" altLang="en-US" sz="13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딥러닝을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적용하려고 합니다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endParaRPr lang="en-US" altLang="ko-KR" sz="13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 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3D 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기능 </a:t>
            </a:r>
            <a:r>
              <a:rPr lang="ko-KR" altLang="en-US" sz="13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구현시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시나리오는 상세설계를 하면서 </a:t>
            </a:r>
            <a:r>
              <a:rPr lang="ko-KR" altLang="en-US" sz="1300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디테일하게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설계해 보았습니다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36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530" y="749988"/>
            <a:ext cx="342038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2.	Server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및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DB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48826-FE67-495B-A6B2-56EEDF8653C0}"/>
              </a:ext>
            </a:extLst>
          </p:cNvPr>
          <p:cNvSpPr txBox="1"/>
          <p:nvPr/>
        </p:nvSpPr>
        <p:spPr>
          <a:xfrm>
            <a:off x="737574" y="1119320"/>
            <a:ext cx="8064896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AWS(Amazon Web Service) EC2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를 이용하여 서버 구축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리플레이 기능을 위한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AWS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DynamoDB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구축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AWS Unity SDK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를 이용하여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Unity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와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DynamoDB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간의 통신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Python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으로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TensorFlow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를 이용한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CNN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모델을 구축하여 서버에 탑재</a:t>
            </a:r>
          </a:p>
        </p:txBody>
      </p:sp>
    </p:spTree>
    <p:extLst>
      <p:ext uri="{BB962C8B-B14F-4D97-AF65-F5344CB8AC3E}">
        <p14:creationId xmlns:p14="http://schemas.microsoft.com/office/powerpoint/2010/main" val="2179324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3B005-1C92-4621-9FBD-8B4DCF3B5FC2}"/>
              </a:ext>
            </a:extLst>
          </p:cNvPr>
          <p:cNvSpPr txBox="1"/>
          <p:nvPr/>
        </p:nvSpPr>
        <p:spPr>
          <a:xfrm>
            <a:off x="341530" y="760509"/>
            <a:ext cx="342038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3.	Deep learning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F6982-8FAE-493B-A693-8C7F9D3C0623}"/>
              </a:ext>
            </a:extLst>
          </p:cNvPr>
          <p:cNvSpPr txBox="1"/>
          <p:nvPr/>
        </p:nvSpPr>
        <p:spPr>
          <a:xfrm>
            <a:off x="737574" y="1129841"/>
            <a:ext cx="8064896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Python 3.6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로 구현한 웹 이미지 </a:t>
            </a:r>
            <a:r>
              <a:rPr lang="ko-KR" altLang="en-US" sz="1400" b="1" dirty="0" err="1">
                <a:latin typeface="나눔고딕" panose="020B0600000101010101" charset="-127"/>
                <a:ea typeface="나눔고딕" panose="020B0600000101010101" charset="-127"/>
              </a:rPr>
              <a:t>크롤링을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 이용한 데이터셋 수집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학습시키기 원활한 이미지로 만들기 위해 전처리작업 구현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높은 정확도의 학습을 위해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Google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의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TensorFlow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로 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CNN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을 구현하여 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    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실제 이미지 데이터의 학습량 확대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584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F249D-F2A1-4852-8F56-BB5EED723BA9}"/>
              </a:ext>
            </a:extLst>
          </p:cNvPr>
          <p:cNvSpPr txBox="1"/>
          <p:nvPr/>
        </p:nvSpPr>
        <p:spPr>
          <a:xfrm>
            <a:off x="755576" y="1144190"/>
            <a:ext cx="619268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300" dirty="0"/>
              <a:t>VR </a:t>
            </a:r>
            <a:r>
              <a:rPr lang="ko-KR" altLang="en-US" sz="1300" dirty="0"/>
              <a:t>환경 셋팅</a:t>
            </a:r>
            <a:r>
              <a:rPr lang="en-US" altLang="ko-KR" sz="1300" dirty="0"/>
              <a:t>(</a:t>
            </a:r>
            <a:r>
              <a:rPr lang="ko-KR" altLang="en-US" sz="1300" dirty="0"/>
              <a:t>디바이스 </a:t>
            </a:r>
            <a:r>
              <a:rPr lang="en-US" altLang="ko-KR" sz="1300" dirty="0"/>
              <a:t>ON, </a:t>
            </a:r>
            <a:r>
              <a:rPr lang="ko-KR" altLang="en-US" sz="1300" dirty="0"/>
              <a:t>룸 셋팅</a:t>
            </a:r>
            <a:r>
              <a:rPr lang="en-US" altLang="ko-KR" sz="1300" dirty="0"/>
              <a:t>)</a:t>
            </a:r>
          </a:p>
          <a:p>
            <a:pPr marL="342900" indent="-342900">
              <a:buAutoNum type="arabicPeriod"/>
            </a:pPr>
            <a:endParaRPr lang="en-US" altLang="ko-KR" sz="1300" dirty="0"/>
          </a:p>
          <a:p>
            <a:pPr marL="342900" indent="-342900">
              <a:buAutoNum type="arabicPeriod"/>
            </a:pPr>
            <a:r>
              <a:rPr lang="en-US" altLang="ko-KR" sz="1300" dirty="0"/>
              <a:t>VR Application </a:t>
            </a:r>
            <a:r>
              <a:rPr lang="ko-KR" altLang="en-US" sz="1300" dirty="0"/>
              <a:t>실행 </a:t>
            </a:r>
            <a:endParaRPr lang="en-US" altLang="ko-KR" sz="1300" dirty="0"/>
          </a:p>
          <a:p>
            <a:pPr marL="342900" indent="-342900">
              <a:buAutoNum type="arabicPeriod"/>
            </a:pPr>
            <a:endParaRPr lang="en-US" altLang="ko-KR" sz="1300" dirty="0"/>
          </a:p>
          <a:p>
            <a:pPr marL="342900" indent="-342900">
              <a:buAutoNum type="arabicPeriod"/>
            </a:pPr>
            <a:r>
              <a:rPr lang="ko-KR" altLang="en-US" sz="1300" dirty="0"/>
              <a:t>게임 플레이 시연 </a:t>
            </a:r>
            <a:r>
              <a:rPr lang="en-US" altLang="ko-KR" sz="1300" dirty="0"/>
              <a:t>(</a:t>
            </a:r>
            <a:r>
              <a:rPr lang="ko-KR" altLang="en-US" sz="1300" dirty="0"/>
              <a:t>실제 당구와 유사도 확인</a:t>
            </a:r>
            <a:r>
              <a:rPr lang="en-US" altLang="ko-KR" sz="1300" dirty="0"/>
              <a:t>)</a:t>
            </a:r>
          </a:p>
          <a:p>
            <a:pPr marL="342900" indent="-342900">
              <a:buAutoNum type="arabicPeriod"/>
            </a:pPr>
            <a:endParaRPr lang="en-US" altLang="ko-KR" sz="1300" dirty="0"/>
          </a:p>
          <a:p>
            <a:pPr marL="342900" indent="-342900">
              <a:buAutoNum type="arabicPeriod"/>
            </a:pPr>
            <a:r>
              <a:rPr lang="ko-KR" altLang="en-US" sz="1300" dirty="0"/>
              <a:t>가이드 기능 시연</a:t>
            </a:r>
            <a:endParaRPr lang="en-US" altLang="ko-KR" sz="1300" dirty="0"/>
          </a:p>
          <a:p>
            <a:pPr marL="342900" indent="-342900">
              <a:buAutoNum type="arabicPeriod"/>
            </a:pPr>
            <a:endParaRPr lang="en-US" altLang="ko-KR" sz="1300" dirty="0"/>
          </a:p>
          <a:p>
            <a:pPr marL="342900" indent="-342900">
              <a:buAutoNum type="arabicPeriod"/>
            </a:pPr>
            <a:r>
              <a:rPr lang="ko-KR" altLang="en-US" sz="1300" dirty="0"/>
              <a:t>타격 정보 결과 </a:t>
            </a:r>
            <a:r>
              <a:rPr lang="en-US" altLang="ko-KR" sz="1300" dirty="0"/>
              <a:t>DB </a:t>
            </a:r>
            <a:r>
              <a:rPr lang="ko-KR" altLang="en-US" sz="1300" dirty="0"/>
              <a:t>확인</a:t>
            </a:r>
            <a:endParaRPr lang="en-US" altLang="ko-KR" sz="1300" dirty="0"/>
          </a:p>
          <a:p>
            <a:pPr marL="342900" indent="-342900">
              <a:buAutoNum type="arabicPeriod"/>
            </a:pPr>
            <a:endParaRPr lang="en-US" altLang="ko-KR" sz="1300" dirty="0"/>
          </a:p>
          <a:p>
            <a:pPr marL="342900" indent="-342900">
              <a:buAutoNum type="arabicPeriod"/>
            </a:pPr>
            <a:r>
              <a:rPr lang="ko-KR" altLang="en-US" sz="1300" dirty="0"/>
              <a:t>리플레이 기능 시연</a:t>
            </a:r>
            <a:endParaRPr lang="en-US" altLang="ko-KR" sz="1300" dirty="0"/>
          </a:p>
          <a:p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217877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AA99FC-C2CC-4C1B-A00D-F16F7D20D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400561"/>
              </p:ext>
            </p:extLst>
          </p:nvPr>
        </p:nvGraphicFramePr>
        <p:xfrm>
          <a:off x="208112" y="738202"/>
          <a:ext cx="8828383" cy="4101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540">
                  <a:extLst>
                    <a:ext uri="{9D8B030D-6E8A-4147-A177-3AD203B41FA5}">
                      <a16:colId xmlns:a16="http://schemas.microsoft.com/office/drawing/2014/main" val="3838693470"/>
                    </a:ext>
                  </a:extLst>
                </a:gridCol>
                <a:gridCol w="2386614">
                  <a:extLst>
                    <a:ext uri="{9D8B030D-6E8A-4147-A177-3AD203B41FA5}">
                      <a16:colId xmlns:a16="http://schemas.microsoft.com/office/drawing/2014/main" val="1691756841"/>
                    </a:ext>
                  </a:extLst>
                </a:gridCol>
                <a:gridCol w="2386615">
                  <a:extLst>
                    <a:ext uri="{9D8B030D-6E8A-4147-A177-3AD203B41FA5}">
                      <a16:colId xmlns:a16="http://schemas.microsoft.com/office/drawing/2014/main" val="3380647550"/>
                    </a:ext>
                  </a:extLst>
                </a:gridCol>
                <a:gridCol w="2386614">
                  <a:extLst>
                    <a:ext uri="{9D8B030D-6E8A-4147-A177-3AD203B41FA5}">
                      <a16:colId xmlns:a16="http://schemas.microsoft.com/office/drawing/2014/main" val="451498383"/>
                    </a:ext>
                  </a:extLst>
                </a:gridCol>
              </a:tblGrid>
              <a:tr h="293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이름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김준기</a:t>
                      </a:r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정준영</a:t>
                      </a:r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정호길</a:t>
                      </a:r>
                    </a:p>
                  </a:txBody>
                  <a:tcPr>
                    <a:solidFill>
                      <a:srgbClr val="327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93539"/>
                  </a:ext>
                </a:extLst>
              </a:tr>
              <a:tr h="952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자료수집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당구 물리학 논문 자료 수집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-Unity </a:t>
                      </a:r>
                      <a:r>
                        <a:rPr lang="ko-KR" altLang="en-US" sz="1000" b="1" dirty="0"/>
                        <a:t>사용과 </a:t>
                      </a:r>
                      <a:r>
                        <a:rPr lang="en-US" altLang="ko-KR" sz="1000" b="1" dirty="0"/>
                        <a:t>C# </a:t>
                      </a:r>
                      <a:r>
                        <a:rPr lang="ko-KR" altLang="en-US" sz="1000" b="1" dirty="0"/>
                        <a:t>스크립트 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ko-KR" altLang="en-US" sz="1000" b="1" dirty="0"/>
                        <a:t> 작성방법 조사</a:t>
                      </a:r>
                      <a:endParaRPr lang="en-US" altLang="ko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/>
                        <a:t>-Unity </a:t>
                      </a:r>
                      <a:r>
                        <a:rPr lang="ko-KR" altLang="en-US" sz="1000" b="1" dirty="0"/>
                        <a:t>사용과 </a:t>
                      </a:r>
                      <a:r>
                        <a:rPr lang="en-US" altLang="ko-KR" sz="1000" b="1" dirty="0"/>
                        <a:t>C# </a:t>
                      </a:r>
                      <a:r>
                        <a:rPr lang="ko-KR" altLang="en-US" sz="1000" b="1" dirty="0"/>
                        <a:t>스크립트 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ko-KR" altLang="en-US" sz="1000" b="1" dirty="0"/>
                        <a:t> 작성방법 조사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-Unity </a:t>
                      </a:r>
                      <a:r>
                        <a:rPr lang="ko-KR" altLang="en-US" sz="1000" b="1" dirty="0"/>
                        <a:t>와 </a:t>
                      </a:r>
                      <a:r>
                        <a:rPr lang="en-US" altLang="ko-KR" sz="1000" b="1" dirty="0"/>
                        <a:t>AWS </a:t>
                      </a:r>
                      <a:r>
                        <a:rPr lang="ko-KR" altLang="en-US" sz="1000" b="1" dirty="0"/>
                        <a:t>연동 방법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당구 물리학 논문 자료 수집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</a:t>
                      </a:r>
                      <a:r>
                        <a:rPr lang="en-US" altLang="ko-KR" sz="1000" b="1" dirty="0" err="1"/>
                        <a:t>Tensorflow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기능 과 사용법 조사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학습 데이터 수집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640024"/>
                  </a:ext>
                </a:extLst>
              </a:tr>
              <a:tr h="952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/>
                        <a:t>-Unity</a:t>
                      </a:r>
                      <a:r>
                        <a:rPr lang="ko-KR" altLang="en-US" sz="1000" b="1" dirty="0"/>
                        <a:t>내 공 움직임 설계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게임 </a:t>
                      </a:r>
                      <a:r>
                        <a:rPr lang="en-US" altLang="ko-KR" sz="1000" b="1" dirty="0"/>
                        <a:t>UI </a:t>
                      </a:r>
                      <a:r>
                        <a:rPr lang="ko-KR" altLang="en-US" sz="1000" b="1" dirty="0"/>
                        <a:t>설계</a:t>
                      </a:r>
                      <a:endParaRPr lang="en-US" altLang="ko-KR" sz="1000" b="1" dirty="0"/>
                    </a:p>
                    <a:p>
                      <a:pPr algn="l" latinLnBrk="1"/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/>
                        <a:t>-DB table </a:t>
                      </a:r>
                      <a:r>
                        <a:rPr lang="ko-KR" altLang="en-US" sz="1000" b="1" dirty="0"/>
                        <a:t>설계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-Unity</a:t>
                      </a:r>
                      <a:r>
                        <a:rPr lang="ko-KR" altLang="en-US" sz="1000" b="1" dirty="0"/>
                        <a:t>와 </a:t>
                      </a:r>
                      <a:r>
                        <a:rPr lang="en-US" altLang="ko-KR" sz="1000" b="1" dirty="0"/>
                        <a:t>DB</a:t>
                      </a:r>
                      <a:r>
                        <a:rPr lang="ko-KR" altLang="en-US" sz="1000" b="1" dirty="0"/>
                        <a:t>연동 설계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리플레이 기능 설계</a:t>
                      </a:r>
                      <a:r>
                        <a:rPr lang="en-US" altLang="ko-KR" sz="1000" b="1" dirty="0"/>
                        <a:t> 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딥러닝 학습 모델 설계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-Unity</a:t>
                      </a:r>
                      <a:r>
                        <a:rPr lang="ko-KR" altLang="en-US" sz="1000" b="1" dirty="0"/>
                        <a:t>와 학습 모델 연동 설계</a:t>
                      </a:r>
                      <a:endParaRPr lang="en-US" altLang="ko-KR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659856"/>
                  </a:ext>
                </a:extLst>
              </a:tr>
              <a:tr h="952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/>
                        <a:t>-VR</a:t>
                      </a:r>
                      <a:r>
                        <a:rPr lang="ko-KR" altLang="en-US" sz="1000" b="1" dirty="0"/>
                        <a:t>환경 및 공 움직임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/>
                        <a:t>-DB, </a:t>
                      </a:r>
                      <a:r>
                        <a:rPr lang="ko-KR" altLang="en-US" sz="1000" b="1" dirty="0"/>
                        <a:t>리플레이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딥러닝 구현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가이드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851950"/>
                  </a:ext>
                </a:extLst>
              </a:tr>
              <a:tr h="952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게임 플레이 작동 테스트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가이드 기능 작동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테스트</a:t>
                      </a:r>
                      <a:endParaRPr lang="en-US" altLang="ko-KR" sz="1000" b="1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리플레이 기능 작동 테스트</a:t>
                      </a:r>
                      <a:endParaRPr lang="en-US" altLang="ko-KR" sz="1000" b="1" dirty="0"/>
                    </a:p>
                    <a:p>
                      <a:pPr algn="l" latinLnBrk="1"/>
                      <a:r>
                        <a:rPr lang="en-US" altLang="ko-KR" sz="1000" b="1" dirty="0"/>
                        <a:t>-</a:t>
                      </a:r>
                      <a:r>
                        <a:rPr lang="ko-KR" altLang="en-US" sz="1000" b="1" dirty="0"/>
                        <a:t>통합테스트</a:t>
                      </a:r>
                      <a:r>
                        <a:rPr lang="en-US" altLang="ko-KR" sz="1000" b="1" dirty="0"/>
                        <a:t>/  </a:t>
                      </a:r>
                      <a:r>
                        <a:rPr lang="ko-KR" altLang="en-US" sz="1000" b="1" dirty="0"/>
                        <a:t>유지보수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921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6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계획 수행 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005395A-91D8-4069-8E41-F4DE855AD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590266"/>
              </p:ext>
            </p:extLst>
          </p:nvPr>
        </p:nvGraphicFramePr>
        <p:xfrm>
          <a:off x="591789" y="914395"/>
          <a:ext cx="7960421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609">
                  <a:extLst>
                    <a:ext uri="{9D8B030D-6E8A-4147-A177-3AD203B41FA5}">
                      <a16:colId xmlns:a16="http://schemas.microsoft.com/office/drawing/2014/main" val="4175375254"/>
                    </a:ext>
                  </a:extLst>
                </a:gridCol>
                <a:gridCol w="2389838">
                  <a:extLst>
                    <a:ext uri="{9D8B030D-6E8A-4147-A177-3AD203B41FA5}">
                      <a16:colId xmlns:a16="http://schemas.microsoft.com/office/drawing/2014/main" val="3628514148"/>
                    </a:ext>
                  </a:extLst>
                </a:gridCol>
                <a:gridCol w="357088">
                  <a:extLst>
                    <a:ext uri="{9D8B030D-6E8A-4147-A177-3AD203B41FA5}">
                      <a16:colId xmlns:a16="http://schemas.microsoft.com/office/drawing/2014/main" val="3011761765"/>
                    </a:ext>
                  </a:extLst>
                </a:gridCol>
                <a:gridCol w="357089">
                  <a:extLst>
                    <a:ext uri="{9D8B030D-6E8A-4147-A177-3AD203B41FA5}">
                      <a16:colId xmlns:a16="http://schemas.microsoft.com/office/drawing/2014/main" val="2985398581"/>
                    </a:ext>
                  </a:extLst>
                </a:gridCol>
                <a:gridCol w="357089">
                  <a:extLst>
                    <a:ext uri="{9D8B030D-6E8A-4147-A177-3AD203B41FA5}">
                      <a16:colId xmlns:a16="http://schemas.microsoft.com/office/drawing/2014/main" val="2494516655"/>
                    </a:ext>
                  </a:extLst>
                </a:gridCol>
                <a:gridCol w="357089">
                  <a:extLst>
                    <a:ext uri="{9D8B030D-6E8A-4147-A177-3AD203B41FA5}">
                      <a16:colId xmlns:a16="http://schemas.microsoft.com/office/drawing/2014/main" val="2266202307"/>
                    </a:ext>
                  </a:extLst>
                </a:gridCol>
                <a:gridCol w="357089">
                  <a:extLst>
                    <a:ext uri="{9D8B030D-6E8A-4147-A177-3AD203B41FA5}">
                      <a16:colId xmlns:a16="http://schemas.microsoft.com/office/drawing/2014/main" val="2237362915"/>
                    </a:ext>
                  </a:extLst>
                </a:gridCol>
                <a:gridCol w="357089">
                  <a:extLst>
                    <a:ext uri="{9D8B030D-6E8A-4147-A177-3AD203B41FA5}">
                      <a16:colId xmlns:a16="http://schemas.microsoft.com/office/drawing/2014/main" val="3787160782"/>
                    </a:ext>
                  </a:extLst>
                </a:gridCol>
                <a:gridCol w="357089">
                  <a:extLst>
                    <a:ext uri="{9D8B030D-6E8A-4147-A177-3AD203B41FA5}">
                      <a16:colId xmlns:a16="http://schemas.microsoft.com/office/drawing/2014/main" val="3742629346"/>
                    </a:ext>
                  </a:extLst>
                </a:gridCol>
                <a:gridCol w="357089">
                  <a:extLst>
                    <a:ext uri="{9D8B030D-6E8A-4147-A177-3AD203B41FA5}">
                      <a16:colId xmlns:a16="http://schemas.microsoft.com/office/drawing/2014/main" val="3533068"/>
                    </a:ext>
                  </a:extLst>
                </a:gridCol>
                <a:gridCol w="357089">
                  <a:extLst>
                    <a:ext uri="{9D8B030D-6E8A-4147-A177-3AD203B41FA5}">
                      <a16:colId xmlns:a16="http://schemas.microsoft.com/office/drawing/2014/main" val="4066977291"/>
                    </a:ext>
                  </a:extLst>
                </a:gridCol>
                <a:gridCol w="357089">
                  <a:extLst>
                    <a:ext uri="{9D8B030D-6E8A-4147-A177-3AD203B41FA5}">
                      <a16:colId xmlns:a16="http://schemas.microsoft.com/office/drawing/2014/main" val="446807780"/>
                    </a:ext>
                  </a:extLst>
                </a:gridCol>
                <a:gridCol w="357085">
                  <a:extLst>
                    <a:ext uri="{9D8B030D-6E8A-4147-A177-3AD203B41FA5}">
                      <a16:colId xmlns:a16="http://schemas.microsoft.com/office/drawing/2014/main" val="3885449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추진사항</a:t>
                      </a:r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623826"/>
                  </a:ext>
                </a:extLst>
              </a:tr>
              <a:tr h="133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요구사항 정의 및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요구사항 정의 및 분석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요구사항 명세서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44313"/>
                  </a:ext>
                </a:extLst>
              </a:tr>
              <a:tr h="120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설계 및 상세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시스템 설계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상세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222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코딩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1307"/>
                  </a:ext>
                </a:extLst>
              </a:tr>
              <a:tr h="29680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시험 및 데모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 테스트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딥러닝 학습효과 시험 및 조정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시스템 통합 시험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85682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7009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73049"/>
                  </a:ext>
                </a:extLst>
              </a:tr>
              <a:tr h="3505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문서화 및 발표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졸업작품 중간 보고서 작성 </a:t>
                      </a:r>
                      <a:endParaRPr lang="en-US" altLang="ko-KR" sz="10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/>
                        <a:t>    (</a:t>
                      </a:r>
                      <a:r>
                        <a:rPr lang="ko-KR" altLang="en-US" sz="1000" dirty="0"/>
                        <a:t>중간보고서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사용자 매뉴얼 작성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발표</a:t>
                      </a:r>
                      <a:endParaRPr lang="en-US" altLang="ko-KR" sz="1000" dirty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dirty="0"/>
                        <a:t>    (</a:t>
                      </a:r>
                      <a:r>
                        <a:rPr lang="ko-KR" altLang="en-US" sz="1000" dirty="0"/>
                        <a:t>전시회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정보과학회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산업기술대전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999787"/>
                  </a:ext>
                </a:extLst>
              </a:tr>
              <a:tr h="350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278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산업기술대전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산업기술대전 참가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65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졸업작품 최종 보고서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작성 및 패키징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졸업작품 최종 보고서 작성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CD</a:t>
                      </a:r>
                      <a:r>
                        <a:rPr lang="ko-KR" altLang="en-US" sz="1000" dirty="0"/>
                        <a:t>패키징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63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626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C6D40B-1796-4841-88FA-4E008EDF49F5}"/>
              </a:ext>
            </a:extLst>
          </p:cNvPr>
          <p:cNvSpPr txBox="1"/>
          <p:nvPr/>
        </p:nvSpPr>
        <p:spPr>
          <a:xfrm>
            <a:off x="683568" y="699542"/>
            <a:ext cx="77048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당구공 움직임</a:t>
            </a:r>
            <a:endParaRPr lang="en-US" altLang="ko-KR" sz="1000" dirty="0"/>
          </a:p>
          <a:p>
            <a:r>
              <a:rPr lang="ko-KR" altLang="en-US" sz="1000" dirty="0"/>
              <a:t>당구 게임에서의 동역학</a:t>
            </a:r>
            <a:r>
              <a:rPr lang="en-US" altLang="ko-KR" sz="1000" dirty="0"/>
              <a:t>(</a:t>
            </a:r>
            <a:r>
              <a:rPr lang="ko-KR" altLang="en-US" sz="1000" dirty="0"/>
              <a:t>논문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r>
              <a:rPr lang="en-US" altLang="ko-KR" sz="1000" dirty="0">
                <a:hlinkClick r:id="rId2"/>
              </a:rPr>
              <a:t>https://web.archive.org/web/20180729093653/http://archive.ncsa.illinois.edu/Classes/MATH198/townsend/index.html</a:t>
            </a:r>
            <a:endParaRPr lang="en-US" altLang="ko-KR" sz="1000" dirty="0"/>
          </a:p>
          <a:p>
            <a:endParaRPr lang="en-US" altLang="ko-KR" sz="1000" u="sng" dirty="0"/>
          </a:p>
          <a:p>
            <a:r>
              <a:rPr lang="en-US" altLang="ko-KR" sz="1000" u="sng" dirty="0"/>
              <a:t>-</a:t>
            </a:r>
            <a:r>
              <a:rPr lang="en-US" altLang="ko-KR" sz="1000" u="sng" dirty="0" err="1"/>
              <a:t>Tensorflow</a:t>
            </a:r>
            <a:endParaRPr lang="en-US" altLang="ko-KR" sz="1000" u="sng" dirty="0"/>
          </a:p>
          <a:p>
            <a:r>
              <a:rPr lang="en-US" altLang="ko-KR" sz="1000" dirty="0">
                <a:hlinkClick r:id="rId3"/>
              </a:rPr>
              <a:t>https://www.tensorflow.org/tutorials/keras/classification?hl=ko</a:t>
            </a:r>
            <a:endParaRPr lang="en-US" altLang="ko-KR" sz="1000" u="sng" dirty="0"/>
          </a:p>
          <a:p>
            <a:r>
              <a:rPr lang="en-US" altLang="ko-KR" sz="1000" dirty="0">
                <a:hlinkClick r:id="rId4"/>
              </a:rPr>
              <a:t>https://emaru.tistory.com/m/25</a:t>
            </a:r>
            <a:endParaRPr lang="en-US" altLang="ko-KR" sz="1000" dirty="0"/>
          </a:p>
          <a:p>
            <a:r>
              <a:rPr lang="en-US" altLang="ko-KR" sz="1000" dirty="0">
                <a:hlinkClick r:id="rId5"/>
              </a:rPr>
              <a:t>https://bomwo.github.io/pythoncrawler/</a:t>
            </a:r>
            <a:endParaRPr lang="en-US" altLang="ko-KR" sz="1000" dirty="0"/>
          </a:p>
          <a:p>
            <a:endParaRPr lang="en-US" altLang="ko-KR" sz="1000" u="sng" dirty="0"/>
          </a:p>
          <a:p>
            <a:r>
              <a:rPr lang="en-US" altLang="ko-KR" sz="1000" dirty="0"/>
              <a:t>-</a:t>
            </a:r>
            <a:r>
              <a:rPr lang="en-US" altLang="ko-KR" sz="1000" dirty="0" err="1"/>
              <a:t>Tensorflow</a:t>
            </a:r>
            <a:r>
              <a:rPr lang="ko-KR" altLang="en-US" sz="1000" dirty="0"/>
              <a:t>를 이용한 타법 추천 </a:t>
            </a:r>
            <a:endParaRPr lang="en-US" altLang="ko-KR" sz="1000" dirty="0"/>
          </a:p>
          <a:p>
            <a:r>
              <a:rPr lang="en-US" altLang="ko-KR" sz="1000" u="sng" dirty="0">
                <a:hlinkClick r:id="rId6"/>
              </a:rPr>
              <a:t>https://github.com/choonguri/dl-3cushion-hint</a:t>
            </a:r>
            <a:endParaRPr lang="en-US" altLang="ko-KR" sz="1000" u="sng" dirty="0"/>
          </a:p>
          <a:p>
            <a:endParaRPr lang="en-US" altLang="ko-KR" sz="1000" u="sng" dirty="0"/>
          </a:p>
          <a:p>
            <a:r>
              <a:rPr lang="en-US" altLang="ko-KR" sz="1000" u="sng" dirty="0"/>
              <a:t>Aws</a:t>
            </a:r>
          </a:p>
          <a:p>
            <a:r>
              <a:rPr lang="en-US" altLang="ko-KR" sz="1000" u="sng" dirty="0">
                <a:hlinkClick r:id="rId7"/>
              </a:rPr>
              <a:t>https://aws.amazon.com/ko/getting-started/tutorials/create-mysql-db/</a:t>
            </a:r>
            <a:endParaRPr lang="en-US" altLang="ko-KR" sz="1000" u="sng" dirty="0"/>
          </a:p>
          <a:p>
            <a:endParaRPr lang="en-US" altLang="ko-KR" sz="1000" u="sng" dirty="0"/>
          </a:p>
          <a:p>
            <a:r>
              <a:rPr lang="en-US" altLang="ko-KR" sz="1000" u="sng" dirty="0"/>
              <a:t>DB </a:t>
            </a:r>
            <a:r>
              <a:rPr lang="ko-KR" altLang="en-US" sz="1000" u="sng" dirty="0"/>
              <a:t>연동</a:t>
            </a:r>
            <a:endParaRPr lang="en-US" altLang="ko-KR" sz="1000" u="sng" dirty="0"/>
          </a:p>
          <a:p>
            <a:r>
              <a:rPr lang="en-US" altLang="ko-KR" sz="1000" dirty="0">
                <a:hlinkClick r:id="rId8"/>
              </a:rPr>
              <a:t>https://greenapple16.tistory.com/35</a:t>
            </a:r>
            <a:endParaRPr lang="en-US" altLang="ko-KR" sz="1000" u="sng" dirty="0"/>
          </a:p>
        </p:txBody>
      </p:sp>
    </p:spTree>
    <p:extLst>
      <p:ext uri="{BB962C8B-B14F-4D97-AF65-F5344CB8AC3E}">
        <p14:creationId xmlns:p14="http://schemas.microsoft.com/office/powerpoint/2010/main" val="1565378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EF30A-ED40-4DF6-9B8A-BF2F6822989A}"/>
              </a:ext>
            </a:extLst>
          </p:cNvPr>
          <p:cNvSpPr txBox="1"/>
          <p:nvPr/>
        </p:nvSpPr>
        <p:spPr>
          <a:xfrm>
            <a:off x="747719" y="791289"/>
            <a:ext cx="342038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졸업작품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GitHub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주소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D1CA9-F5E0-4EB1-9EB1-A3A903D67783}"/>
              </a:ext>
            </a:extLst>
          </p:cNvPr>
          <p:cNvSpPr txBox="1"/>
          <p:nvPr/>
        </p:nvSpPr>
        <p:spPr>
          <a:xfrm>
            <a:off x="737574" y="1129841"/>
            <a:ext cx="806489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hlinkClick r:id="rId2"/>
              </a:rPr>
              <a:t>https://github.com/HoGil2/Graduate_Project</a:t>
            </a:r>
            <a:endParaRPr lang="en-US" altLang="ko-KR" sz="14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93280-A093-494F-B290-CC7D11A57F22}"/>
              </a:ext>
            </a:extLst>
          </p:cNvPr>
          <p:cNvSpPr txBox="1"/>
          <p:nvPr/>
        </p:nvSpPr>
        <p:spPr>
          <a:xfrm>
            <a:off x="747719" y="1845061"/>
            <a:ext cx="342038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팀원별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GitHub 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A89CF-3E5A-4B45-9FBD-CCEC19246C61}"/>
              </a:ext>
            </a:extLst>
          </p:cNvPr>
          <p:cNvSpPr txBox="1"/>
          <p:nvPr/>
        </p:nvSpPr>
        <p:spPr>
          <a:xfrm>
            <a:off x="683568" y="2197224"/>
            <a:ext cx="8064896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팀장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정준영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en-US" altLang="ko-KR" sz="1400" b="1" dirty="0" err="1">
                <a:latin typeface="나눔고딕" panose="020B0600000101010101" charset="-127"/>
                <a:ea typeface="나눔고딕" panose="020B0600000101010101" charset="-127"/>
              </a:rPr>
              <a:t>tenid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(</a:t>
            </a:r>
            <a:r>
              <a:rPr lang="en-US" altLang="ko-KR" sz="1400" b="1" dirty="0"/>
              <a:t>Contributors</a:t>
            </a:r>
            <a:r>
              <a:rPr lang="en-US" altLang="ko-KR" sz="1400" dirty="0"/>
              <a:t>)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팀원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김준기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(rara1367(</a:t>
            </a:r>
            <a:r>
              <a:rPr lang="en-US" altLang="ko-KR" sz="1400" b="1" dirty="0"/>
              <a:t>Contributors</a:t>
            </a:r>
            <a:r>
              <a:rPr lang="en-US" altLang="ko-KR" sz="1400" dirty="0"/>
              <a:t>)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atin typeface="나눔고딕" panose="020B0600000101010101" charset="-127"/>
                <a:ea typeface="나눔고딕" panose="020B0600000101010101" charset="-127"/>
              </a:rPr>
              <a:t>팀원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z="1400" b="1" dirty="0" err="1">
                <a:latin typeface="나눔고딕" panose="020B0600000101010101" charset="-127"/>
                <a:ea typeface="나눔고딕" panose="020B0600000101010101" charset="-127"/>
              </a:rPr>
              <a:t>정호길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(HoGil2(</a:t>
            </a:r>
            <a:r>
              <a:rPr lang="en-US" altLang="ko-KR" sz="1400" b="1" dirty="0"/>
              <a:t>master</a:t>
            </a:r>
            <a:r>
              <a:rPr lang="en-US" altLang="ko-KR" sz="1400" b="1" dirty="0">
                <a:latin typeface="나눔고딕" panose="020B0600000101010101" charset="-127"/>
                <a:ea typeface="나눔고딕" panose="020B0600000101010101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8594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endParaRPr lang="en-US" altLang="ko-KR" sz="72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2123728" y="457200"/>
            <a:ext cx="6768752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D2476B-3573-4897-A8CE-4DCB3649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2" y="987574"/>
            <a:ext cx="5544616" cy="3811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37CE8-5BFC-45F3-98BC-DABFB5F7AE4F}"/>
              </a:ext>
            </a:extLst>
          </p:cNvPr>
          <p:cNvSpPr txBox="1"/>
          <p:nvPr/>
        </p:nvSpPr>
        <p:spPr>
          <a:xfrm>
            <a:off x="251520" y="649022"/>
            <a:ext cx="2232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게임 설계도</a:t>
            </a:r>
            <a:r>
              <a:rPr lang="en-US" altLang="ko-KR" sz="1500" dirty="0"/>
              <a:t>(</a:t>
            </a:r>
            <a:r>
              <a:rPr lang="ko-KR" altLang="en-US" sz="1500" dirty="0"/>
              <a:t>가이드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92609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종합설계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E34C6-B16B-49BD-8415-1FD14B2535A8}"/>
              </a:ext>
            </a:extLst>
          </p:cNvPr>
          <p:cNvSpPr txBox="1"/>
          <p:nvPr/>
        </p:nvSpPr>
        <p:spPr>
          <a:xfrm>
            <a:off x="179512" y="639202"/>
            <a:ext cx="172819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연구 개발 배경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CE4B5-7FD5-4072-9C54-49D3D124FB4C}"/>
              </a:ext>
            </a:extLst>
          </p:cNvPr>
          <p:cNvSpPr txBox="1"/>
          <p:nvPr/>
        </p:nvSpPr>
        <p:spPr>
          <a:xfrm>
            <a:off x="175593" y="2324957"/>
            <a:ext cx="172819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연구 개발 목표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8B866-1B89-414A-938B-49ED236CD1F0}"/>
              </a:ext>
            </a:extLst>
          </p:cNvPr>
          <p:cNvSpPr txBox="1"/>
          <p:nvPr/>
        </p:nvSpPr>
        <p:spPr>
          <a:xfrm>
            <a:off x="175593" y="3219822"/>
            <a:ext cx="172819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연구 개발 효과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FE27D-36E8-45CA-B7B0-766BB64D6018}"/>
              </a:ext>
            </a:extLst>
          </p:cNvPr>
          <p:cNvSpPr txBox="1"/>
          <p:nvPr/>
        </p:nvSpPr>
        <p:spPr>
          <a:xfrm>
            <a:off x="467544" y="1098103"/>
            <a:ext cx="56886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당구는 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기준 전국의  당구장 수가  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방 수를 넘을 만큼 인기 있는 스포츠 종목이다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300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당구를 단지 어려운 스포츠라는 고정관념때문에 시작에 어려움을 겪는 사람들이 많았다</a:t>
            </a:r>
            <a:r>
              <a:rPr lang="en-US" altLang="ko-KR" sz="13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3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300" b="1" dirty="0">
                <a:latin typeface="나눔고딕" panose="020B0600000101010101" charset="-127"/>
                <a:ea typeface="나눔고딕" panose="020B0600000101010101" charset="-127"/>
              </a:rPr>
              <a:t>당구대</a:t>
            </a:r>
            <a:r>
              <a:rPr lang="en-US" altLang="ko-KR" sz="1300" b="1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300" b="1" dirty="0">
                <a:latin typeface="나눔고딕" panose="020B0600000101010101" charset="-127"/>
                <a:ea typeface="나눔고딕" panose="020B0600000101010101" charset="-127"/>
              </a:rPr>
              <a:t>큐 등의 장비가 요구되어 물리적 제약 사항이 존재한다</a:t>
            </a:r>
            <a:r>
              <a:rPr lang="en-US" altLang="ko-KR" sz="1300" b="1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3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8CA0A3-A522-4B23-ADD3-83426D9C5126}"/>
              </a:ext>
            </a:extLst>
          </p:cNvPr>
          <p:cNvSpPr txBox="1"/>
          <p:nvPr/>
        </p:nvSpPr>
        <p:spPr>
          <a:xfrm>
            <a:off x="467544" y="2770130"/>
            <a:ext cx="69847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나눔고딕" panose="020B0600000101010101" charset="-127"/>
                <a:ea typeface="나눔고딕" panose="020B0600000101010101" charset="-127"/>
              </a:rPr>
              <a:t>VR</a:t>
            </a:r>
            <a:r>
              <a:rPr lang="ko-KR" altLang="en-US" sz="1300" b="1" dirty="0">
                <a:latin typeface="나눔고딕" panose="020B0600000101010101" charset="-127"/>
                <a:ea typeface="나눔고딕" panose="020B0600000101010101" charset="-127"/>
              </a:rPr>
              <a:t>환경 내 당구공의 움직임 구현 및 리플레이 기능 및 성공 방법을 사용자에게 제공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E30EA1-9738-4B1C-9B01-BDEDE88831A9}"/>
              </a:ext>
            </a:extLst>
          </p:cNvPr>
          <p:cNvSpPr txBox="1"/>
          <p:nvPr/>
        </p:nvSpPr>
        <p:spPr>
          <a:xfrm>
            <a:off x="395536" y="3723401"/>
            <a:ext cx="87129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나눔고딕" panose="020B0600000101010101" charset="-127"/>
                <a:ea typeface="나눔고딕" panose="020B0600000101010101" charset="-127"/>
              </a:rPr>
              <a:t>VR</a:t>
            </a:r>
            <a:r>
              <a:rPr lang="ko-KR" altLang="en-US" sz="1300" b="1" dirty="0">
                <a:latin typeface="나눔고딕" panose="020B0600000101010101" charset="-127"/>
                <a:ea typeface="나눔고딕" panose="020B0600000101010101" charset="-127"/>
              </a:rPr>
              <a:t>환경이 개발됨에 따라 사용자에게 게임에 대한 피드백을 시각적으로 전달이 가능하게 하여 당구가 어렵다는 인식 개선</a:t>
            </a:r>
            <a:endParaRPr lang="en-US" altLang="ko-KR" sz="13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sz="13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300" b="1" dirty="0">
                <a:latin typeface="나눔고딕" panose="020B0600000101010101" charset="-127"/>
                <a:ea typeface="나눔고딕" panose="020B0600000101010101" charset="-127"/>
              </a:rPr>
              <a:t>당구장을 직접 방문하지 않더라도 </a:t>
            </a:r>
            <a:r>
              <a:rPr lang="en-US" altLang="ko-KR" sz="1300" b="1" dirty="0">
                <a:latin typeface="나눔고딕" panose="020B0600000101010101" charset="-127"/>
                <a:ea typeface="나눔고딕" panose="020B0600000101010101" charset="-127"/>
              </a:rPr>
              <a:t>VR</a:t>
            </a:r>
            <a:r>
              <a:rPr lang="ko-KR" altLang="en-US" sz="1300" b="1" dirty="0">
                <a:latin typeface="나눔고딕" panose="020B0600000101010101" charset="-127"/>
                <a:ea typeface="나눔고딕" panose="020B0600000101010101" charset="-127"/>
              </a:rPr>
              <a:t>기기만 있다면 어디서든 당구를 할 수 있다</a:t>
            </a:r>
            <a:r>
              <a:rPr lang="en-US" altLang="ko-KR" sz="1300" b="1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endParaRPr lang="en-US" altLang="ko-KR" sz="1300" b="1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300" b="1" dirty="0">
                <a:latin typeface="나눔고딕" panose="020B0600000101010101" charset="-127"/>
                <a:ea typeface="나눔고딕" panose="020B0600000101010101" charset="-127"/>
              </a:rPr>
              <a:t>멀리 있는 사용자와 대결할 수 있다</a:t>
            </a:r>
            <a:r>
              <a:rPr lang="en-US" altLang="ko-KR" sz="1300" b="1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3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43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관련연구 및 사례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38C29852-4D58-4334-B7B6-162DD6D8D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68731"/>
              </p:ext>
            </p:extLst>
          </p:nvPr>
        </p:nvGraphicFramePr>
        <p:xfrm>
          <a:off x="755576" y="1203598"/>
          <a:ext cx="7776864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807">
                  <a:extLst>
                    <a:ext uri="{9D8B030D-6E8A-4147-A177-3AD203B41FA5}">
                      <a16:colId xmlns:a16="http://schemas.microsoft.com/office/drawing/2014/main" val="3838693470"/>
                    </a:ext>
                  </a:extLst>
                </a:gridCol>
                <a:gridCol w="6307057">
                  <a:extLst>
                    <a:ext uri="{9D8B030D-6E8A-4147-A177-3AD203B41FA5}">
                      <a16:colId xmlns:a16="http://schemas.microsoft.com/office/drawing/2014/main" val="16917568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이름</a:t>
                      </a:r>
                      <a:endParaRPr lang="ko-KR" altLang="en-US" sz="1200" dirty="0"/>
                    </a:p>
                  </a:txBody>
                  <a:tcPr>
                    <a:solidFill>
                      <a:srgbClr val="327A5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>
                    <a:solidFill>
                      <a:srgbClr val="327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93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Billiards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가지 당구 게임으로 구성되어 있다</a:t>
                      </a:r>
                      <a:r>
                        <a:rPr lang="en-US" altLang="ko-KR" sz="1100" dirty="0"/>
                        <a:t>.(9-Ball, 8-Ball, Straight, 3-Ball, Snooker)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PC</a:t>
                      </a:r>
                      <a:r>
                        <a:rPr lang="ko-KR" altLang="en-US" sz="1100" dirty="0"/>
                        <a:t>상에서 플레이하는 </a:t>
                      </a:r>
                      <a:r>
                        <a:rPr lang="en-US" altLang="ko-KR" sz="1100" dirty="0"/>
                        <a:t>3D </a:t>
                      </a:r>
                      <a:r>
                        <a:rPr lang="ko-KR" altLang="en-US" sz="1100" dirty="0"/>
                        <a:t>시뮬레이션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싱글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멀티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온라인 </a:t>
                      </a:r>
                      <a:r>
                        <a:rPr lang="en-US" altLang="ko-KR" sz="1100" dirty="0" err="1"/>
                        <a:t>PvP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등을 지원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마우스 드래그 이용하여 플레이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5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Virtual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Pool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8-Ball, 9-Ball, Snooker, Billiards, Pub Pool </a:t>
                      </a:r>
                      <a:r>
                        <a:rPr lang="ko-KR" altLang="en-US" sz="1100" dirty="0"/>
                        <a:t>등 총 </a:t>
                      </a:r>
                      <a:r>
                        <a:rPr lang="en-US" altLang="ko-KR" sz="1100" dirty="0"/>
                        <a:t>27</a:t>
                      </a:r>
                      <a:r>
                        <a:rPr lang="ko-KR" altLang="en-US" sz="1100" dirty="0"/>
                        <a:t>게임을 지원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PC</a:t>
                      </a:r>
                      <a:r>
                        <a:rPr lang="ko-KR" altLang="en-US" sz="1100" dirty="0"/>
                        <a:t>상에서 플레이하는 </a:t>
                      </a:r>
                      <a:r>
                        <a:rPr lang="en-US" altLang="ko-KR" sz="1100" dirty="0"/>
                        <a:t>3D </a:t>
                      </a:r>
                      <a:r>
                        <a:rPr lang="ko-KR" altLang="en-US" sz="1100" dirty="0"/>
                        <a:t>시뮬레이션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비디오 영상을 이용한 당구 강의 지원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타격 지점에 따른 당구공의 움직임 경로 표시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Masse(</a:t>
                      </a:r>
                      <a:r>
                        <a:rPr lang="ko-KR" altLang="en-US" sz="1100" dirty="0" err="1"/>
                        <a:t>맛세이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같은 사실적인 큐의 움직임 구현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싱글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멀티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온라인 </a:t>
                      </a:r>
                      <a:r>
                        <a:rPr lang="en-US" altLang="ko-KR" sz="1100" dirty="0" err="1"/>
                        <a:t>PvP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등을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Sports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Bar VR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포켓볼 뿐만 아니라 에어 하키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램프 볼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체스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등 다양한 게임 지원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/>
                        <a:t>VR</a:t>
                      </a:r>
                      <a:r>
                        <a:rPr lang="ko-KR" altLang="en-US" sz="1100" dirty="0"/>
                        <a:t>환경에서 </a:t>
                      </a:r>
                      <a:r>
                        <a:rPr lang="en-US" altLang="ko-KR" sz="1100" dirty="0"/>
                        <a:t>Pool </a:t>
                      </a:r>
                      <a:r>
                        <a:rPr lang="ko-KR" altLang="en-US" sz="1100" dirty="0"/>
                        <a:t>게임을 </a:t>
                      </a:r>
                      <a:r>
                        <a:rPr lang="ko-KR" altLang="en-US" sz="1100" dirty="0" err="1"/>
                        <a:t>플레이하므로써</a:t>
                      </a:r>
                      <a:r>
                        <a:rPr lang="ko-KR" altLang="en-US" sz="1100" dirty="0"/>
                        <a:t> 실제 당구와 같은 </a:t>
                      </a:r>
                      <a:r>
                        <a:rPr lang="ko-KR" altLang="en-US" sz="1100" dirty="0" err="1"/>
                        <a:t>몰입감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큐로 친 공이 운동하여 다른 공의 어떻게 맞을 것인지에 대한 시각적 표현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/>
                        <a:t>싱글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멀티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온라인 </a:t>
                      </a:r>
                      <a:r>
                        <a:rPr lang="en-US" altLang="ko-KR" sz="1100" dirty="0" err="1"/>
                        <a:t>PvP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등을 지원</a:t>
                      </a:r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6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4161ACBF-9EF3-46F8-B54B-DE536CF3C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6DBD499-568A-4AC2-BC0B-0E204C41C215}"/>
              </a:ext>
            </a:extLst>
          </p:cNvPr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6CEA03-6040-4204-9E4D-619E38FC8456}"/>
              </a:ext>
            </a:extLst>
          </p:cNvPr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36AA8F-B4B7-49E1-9A43-51FAF9229EFD}"/>
              </a:ext>
            </a:extLst>
          </p:cNvPr>
          <p:cNvSpPr/>
          <p:nvPr/>
        </p:nvSpPr>
        <p:spPr>
          <a:xfrm>
            <a:off x="467544" y="1091686"/>
            <a:ext cx="2396604" cy="16642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A605B-4B78-4316-BB67-AD8FF66A28E0}"/>
              </a:ext>
            </a:extLst>
          </p:cNvPr>
          <p:cNvSpPr txBox="1"/>
          <p:nvPr/>
        </p:nvSpPr>
        <p:spPr>
          <a:xfrm>
            <a:off x="395536" y="768521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시작 화면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864476-7D21-439A-92E8-F2C5A6029D29}"/>
              </a:ext>
            </a:extLst>
          </p:cNvPr>
          <p:cNvSpPr/>
          <p:nvPr/>
        </p:nvSpPr>
        <p:spPr>
          <a:xfrm>
            <a:off x="669129" y="1305999"/>
            <a:ext cx="2016224" cy="304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게임 시작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EECC08-F80F-4084-9647-CB220DDBF3E4}"/>
              </a:ext>
            </a:extLst>
          </p:cNvPr>
          <p:cNvSpPr/>
          <p:nvPr/>
        </p:nvSpPr>
        <p:spPr>
          <a:xfrm>
            <a:off x="670756" y="1759931"/>
            <a:ext cx="2016224" cy="304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리플레이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0492C1-F9CD-48A9-A198-30698EC8FCF9}"/>
              </a:ext>
            </a:extLst>
          </p:cNvPr>
          <p:cNvSpPr/>
          <p:nvPr/>
        </p:nvSpPr>
        <p:spPr>
          <a:xfrm>
            <a:off x="700343" y="2212095"/>
            <a:ext cx="2016224" cy="304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게임 종료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1F399-842F-49B9-B911-F80695A4D3C4}"/>
              </a:ext>
            </a:extLst>
          </p:cNvPr>
          <p:cNvSpPr txBox="1"/>
          <p:nvPr/>
        </p:nvSpPr>
        <p:spPr>
          <a:xfrm>
            <a:off x="1043608" y="396448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사용자는 화면에 띄워진 컨트롤러에서 나오는 레이저 포인터와 트리거 버튼 이용하여 메뉴를 선택할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670C3B-678C-4061-8CEC-43C80A32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0" y="2139702"/>
            <a:ext cx="2753502" cy="1481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7518EA-CBE3-4BE8-B469-373E88FB1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657653"/>
            <a:ext cx="2753502" cy="10947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AFCF66-9121-4A12-8A44-AE9D070A0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1205046"/>
            <a:ext cx="2396604" cy="17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4161ACBF-9EF3-46F8-B54B-DE536CF3C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6DBD499-568A-4AC2-BC0B-0E204C41C215}"/>
              </a:ext>
            </a:extLst>
          </p:cNvPr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6CEA03-6040-4204-9E4D-619E38FC8456}"/>
              </a:ext>
            </a:extLst>
          </p:cNvPr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0B1813-0983-4CE5-8F3D-7B33A0E9E5BC}"/>
              </a:ext>
            </a:extLst>
          </p:cNvPr>
          <p:cNvSpPr txBox="1"/>
          <p:nvPr/>
        </p:nvSpPr>
        <p:spPr>
          <a:xfrm>
            <a:off x="302213" y="1275011"/>
            <a:ext cx="259520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dirty="0"/>
              <a:t>사용자는 당구대와 초기 공의 </a:t>
            </a:r>
            <a:endParaRPr lang="en-US" altLang="ko-KR" sz="1050" dirty="0"/>
          </a:p>
          <a:p>
            <a:r>
              <a:rPr lang="en-US" altLang="ko-KR" sz="1050" dirty="0"/>
              <a:t>     </a:t>
            </a:r>
            <a:r>
              <a:rPr lang="ko-KR" altLang="en-US" sz="1050" dirty="0"/>
              <a:t>위치를 확인 할 수 있다</a:t>
            </a:r>
            <a:r>
              <a:rPr lang="en-US" altLang="ko-KR" sz="1050" dirty="0"/>
              <a:t>.</a:t>
            </a:r>
            <a:r>
              <a:rPr lang="ko-KR" altLang="en-US" sz="1050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E0E3E9-2993-4488-9F62-43D0C6CCC1C2}"/>
              </a:ext>
            </a:extLst>
          </p:cNvPr>
          <p:cNvSpPr txBox="1"/>
          <p:nvPr/>
        </p:nvSpPr>
        <p:spPr>
          <a:xfrm>
            <a:off x="3577834" y="1274058"/>
            <a:ext cx="224072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2.1 </a:t>
            </a:r>
            <a:r>
              <a:rPr lang="ko-KR" altLang="en-US" sz="1050" dirty="0"/>
              <a:t>사용자는 컨트롤러를 이용해서 공을 타격 할 수 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661B9-3B05-454A-B142-47A58A55A303}"/>
              </a:ext>
            </a:extLst>
          </p:cNvPr>
          <p:cNvSpPr txBox="1"/>
          <p:nvPr/>
        </p:nvSpPr>
        <p:spPr>
          <a:xfrm>
            <a:off x="6485619" y="1275606"/>
            <a:ext cx="2375884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3. </a:t>
            </a:r>
            <a:r>
              <a:rPr lang="ko-KR" altLang="en-US" sz="1050" dirty="0"/>
              <a:t>사용자는 타격한 공의 움직임을 볼 수 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CB191A-ADC4-4AF3-BAAE-5B43C66D1E1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921966" y="1481807"/>
            <a:ext cx="655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FE745BA-7C55-4AE8-9C0B-C4B2E75AEB57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5818560" y="1481807"/>
            <a:ext cx="667059" cy="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349A00B-60C6-4FFA-9299-979CC06B07F6}"/>
              </a:ext>
            </a:extLst>
          </p:cNvPr>
          <p:cNvSpPr txBox="1"/>
          <p:nvPr/>
        </p:nvSpPr>
        <p:spPr>
          <a:xfrm>
            <a:off x="3540652" y="975594"/>
            <a:ext cx="15611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공의 타격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AFDF0F-26F9-4CA1-8AF8-4F457BE8AA54}"/>
              </a:ext>
            </a:extLst>
          </p:cNvPr>
          <p:cNvSpPr txBox="1"/>
          <p:nvPr/>
        </p:nvSpPr>
        <p:spPr>
          <a:xfrm>
            <a:off x="3540652" y="1814895"/>
            <a:ext cx="15611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사용자 이동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856F4C-1602-4D76-9924-A04E2A7B8B22}"/>
              </a:ext>
            </a:extLst>
          </p:cNvPr>
          <p:cNvSpPr txBox="1"/>
          <p:nvPr/>
        </p:nvSpPr>
        <p:spPr>
          <a:xfrm>
            <a:off x="3544411" y="2087258"/>
            <a:ext cx="2364763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2.2</a:t>
            </a:r>
            <a:r>
              <a:rPr lang="ko-KR" altLang="en-US" sz="1050" dirty="0"/>
              <a:t>컨트롤러의 버튼으로 이동하거나 </a:t>
            </a:r>
            <a:r>
              <a:rPr lang="ko-KR" altLang="en-US" sz="1050" dirty="0" err="1"/>
              <a:t>텔레포트</a:t>
            </a:r>
            <a:r>
              <a:rPr lang="ko-KR" altLang="en-US" sz="1050" dirty="0"/>
              <a:t> 할 수 있고 신체를 움직여 세밀한 포지션을 정할 수 있다</a:t>
            </a:r>
            <a:r>
              <a:rPr lang="en-US" altLang="ko-KR" sz="105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08C70-D222-467C-A29E-3C2DE89D40FF}"/>
              </a:ext>
            </a:extLst>
          </p:cNvPr>
          <p:cNvSpPr txBox="1"/>
          <p:nvPr/>
        </p:nvSpPr>
        <p:spPr>
          <a:xfrm>
            <a:off x="315569" y="702301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게임 시작 선택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A33FE1-02EE-4A64-824F-41E46F51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52" y="2809370"/>
            <a:ext cx="2396604" cy="1701551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C064C8B1-592B-4A0D-AF78-FE27D0DED0E3}"/>
              </a:ext>
            </a:extLst>
          </p:cNvPr>
          <p:cNvCxnSpPr>
            <a:cxnSpLocks/>
            <a:endCxn id="44" idx="1"/>
          </p:cNvCxnSpPr>
          <p:nvPr/>
        </p:nvCxnSpPr>
        <p:spPr>
          <a:xfrm rot="16200000" flipV="1">
            <a:off x="3276155" y="2644056"/>
            <a:ext cx="1204063" cy="667549"/>
          </a:xfrm>
          <a:prstGeom prst="bentConnector4">
            <a:avLst>
              <a:gd name="adj1" fmla="val -736"/>
              <a:gd name="adj2" fmla="val 13424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A82C363-3E42-4EB8-942B-F6FF9ED322E5}"/>
              </a:ext>
            </a:extLst>
          </p:cNvPr>
          <p:cNvCxnSpPr>
            <a:cxnSpLocks/>
            <a:endCxn id="27" idx="3"/>
          </p:cNvCxnSpPr>
          <p:nvPr/>
        </p:nvCxnSpPr>
        <p:spPr>
          <a:xfrm rot="5400000" flipH="1" flipV="1">
            <a:off x="4542294" y="2303602"/>
            <a:ext cx="2098060" cy="454471"/>
          </a:xfrm>
          <a:prstGeom prst="bentConnector4">
            <a:avLst>
              <a:gd name="adj1" fmla="val -331"/>
              <a:gd name="adj2" fmla="val 1503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914BEEB7-A38F-4574-8137-7014E41B4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39" t="1" r="18845" b="-4528"/>
          <a:stretch/>
        </p:blipFill>
        <p:spPr>
          <a:xfrm>
            <a:off x="315569" y="1843276"/>
            <a:ext cx="2592288" cy="208557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0FC6EBA-6475-4AD3-8EF3-82A8D2ACA5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48" r="17797" b="-2453"/>
          <a:stretch/>
        </p:blipFill>
        <p:spPr>
          <a:xfrm>
            <a:off x="6668190" y="1923678"/>
            <a:ext cx="2160241" cy="191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3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C0344B-8B33-4A24-897A-F0AA4F2A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059582"/>
            <a:ext cx="3181350" cy="2343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11A16-4E99-4B36-97BD-D8116516C050}"/>
              </a:ext>
            </a:extLst>
          </p:cNvPr>
          <p:cNvSpPr txBox="1"/>
          <p:nvPr/>
        </p:nvSpPr>
        <p:spPr>
          <a:xfrm>
            <a:off x="1187624" y="3797364"/>
            <a:ext cx="69127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큐의 손잡이에 해당하는 하나의 컨트롤러가 큐의 움직임을 결정합니다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컨트롤러를 앞과 뒤로 뻗어 큐를 잡은 것처럼 동작을 취한 후 타격을 할 수 있습니다</a:t>
            </a:r>
            <a:r>
              <a:rPr lang="en-US" altLang="ko-KR" sz="1050" dirty="0"/>
              <a:t>. </a:t>
            </a:r>
            <a:endParaRPr lang="ko-KR" altLang="en-US" sz="105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994BE5-EACB-45E1-B09F-ED4F3D6AB7D1}"/>
              </a:ext>
            </a:extLst>
          </p:cNvPr>
          <p:cNvCxnSpPr>
            <a:cxnSpLocks/>
          </p:cNvCxnSpPr>
          <p:nvPr/>
        </p:nvCxnSpPr>
        <p:spPr>
          <a:xfrm flipV="1">
            <a:off x="5303677" y="2787774"/>
            <a:ext cx="0" cy="275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F856725-F867-4200-9D4D-57DB481BCE95}"/>
              </a:ext>
            </a:extLst>
          </p:cNvPr>
          <p:cNvSpPr txBox="1"/>
          <p:nvPr/>
        </p:nvSpPr>
        <p:spPr>
          <a:xfrm>
            <a:off x="4835625" y="3062901"/>
            <a:ext cx="936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큐의 손잡이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09C143-C4A4-4B0A-B19F-148F2C4C3F4B}"/>
              </a:ext>
            </a:extLst>
          </p:cNvPr>
          <p:cNvSpPr txBox="1"/>
          <p:nvPr/>
        </p:nvSpPr>
        <p:spPr>
          <a:xfrm>
            <a:off x="4043537" y="2441950"/>
            <a:ext cx="936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큐의 걸이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25FE5B-2D14-4640-9B53-259EB937CC7D}"/>
              </a:ext>
            </a:extLst>
          </p:cNvPr>
          <p:cNvCxnSpPr>
            <a:cxnSpLocks/>
          </p:cNvCxnSpPr>
          <p:nvPr/>
        </p:nvCxnSpPr>
        <p:spPr>
          <a:xfrm flipH="1">
            <a:off x="4259561" y="2689855"/>
            <a:ext cx="108014" cy="241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7BE51-A471-4ECF-9CE0-F0787CA5F161}"/>
              </a:ext>
            </a:extLst>
          </p:cNvPr>
          <p:cNvSpPr txBox="1"/>
          <p:nvPr/>
        </p:nvSpPr>
        <p:spPr>
          <a:xfrm>
            <a:off x="539552" y="689684"/>
            <a:ext cx="18949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공의 타격 </a:t>
            </a:r>
          </a:p>
        </p:txBody>
      </p:sp>
    </p:spTree>
    <p:extLst>
      <p:ext uri="{BB962C8B-B14F-4D97-AF65-F5344CB8AC3E}">
        <p14:creationId xmlns:p14="http://schemas.microsoft.com/office/powerpoint/2010/main" val="379254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시나리오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61F21-64C0-4226-A92F-B488BF44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176012"/>
            <a:ext cx="1068873" cy="1991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FDCC9-F606-46BE-9026-F3F64CA8ED60}"/>
              </a:ext>
            </a:extLst>
          </p:cNvPr>
          <p:cNvSpPr txBox="1"/>
          <p:nvPr/>
        </p:nvSpPr>
        <p:spPr>
          <a:xfrm>
            <a:off x="528439" y="3173449"/>
            <a:ext cx="406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 컨트롤러의 트리거를 눌러 큐의 </a:t>
            </a:r>
            <a:endParaRPr lang="en-US" altLang="ko-KR" dirty="0"/>
          </a:p>
          <a:p>
            <a:r>
              <a:rPr lang="ko-KR" altLang="en-US" dirty="0"/>
              <a:t>움직임을 앞뒤로만 가능하도록 하여</a:t>
            </a:r>
            <a:endParaRPr lang="en-US" altLang="ko-KR" dirty="0"/>
          </a:p>
          <a:p>
            <a:r>
              <a:rPr lang="ko-KR" altLang="en-US" dirty="0"/>
              <a:t>사용자가 원하는 타점을 </a:t>
            </a:r>
            <a:endParaRPr lang="en-US" altLang="ko-KR" dirty="0"/>
          </a:p>
          <a:p>
            <a:r>
              <a:rPr lang="ko-KR" altLang="en-US" dirty="0"/>
              <a:t>가격할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D684-7A70-4D28-9ACB-DB8E05B5D794}"/>
              </a:ext>
            </a:extLst>
          </p:cNvPr>
          <p:cNvSpPr txBox="1"/>
          <p:nvPr/>
        </p:nvSpPr>
        <p:spPr>
          <a:xfrm>
            <a:off x="6804248" y="388598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트리거 클릭 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3A0CBE-2DDA-4AB8-93DA-FF4ADBCCE364}"/>
              </a:ext>
            </a:extLst>
          </p:cNvPr>
          <p:cNvSpPr txBox="1"/>
          <p:nvPr/>
        </p:nvSpPr>
        <p:spPr>
          <a:xfrm>
            <a:off x="4722171" y="388598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트리거 </a:t>
            </a:r>
            <a:r>
              <a:rPr lang="ko-KR" altLang="en-US" dirty="0" err="1"/>
              <a:t>미클릭</a:t>
            </a:r>
            <a:r>
              <a:rPr lang="ko-KR" altLang="en-US" dirty="0"/>
              <a:t> 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1E2117-ADA5-4643-87E8-6400C59F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225" y="1059659"/>
            <a:ext cx="1602900" cy="2686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924411-A4D0-42EF-8249-786AB2802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280" y="1087188"/>
            <a:ext cx="1687038" cy="2686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A6DD9A-F51D-4F20-9294-9D76B5A7C3A8}"/>
              </a:ext>
            </a:extLst>
          </p:cNvPr>
          <p:cNvSpPr txBox="1"/>
          <p:nvPr/>
        </p:nvSpPr>
        <p:spPr>
          <a:xfrm>
            <a:off x="467544" y="692946"/>
            <a:ext cx="18949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컨트롤러 조작 기능</a:t>
            </a:r>
            <a:endParaRPr lang="en-US" altLang="ko-KR" sz="1050" dirty="0"/>
          </a:p>
          <a:p>
            <a:r>
              <a:rPr lang="en-US" altLang="ko-KR" sz="1050" dirty="0"/>
              <a:t>-</a:t>
            </a:r>
            <a:r>
              <a:rPr lang="ko-KR" altLang="en-US" sz="1050" dirty="0"/>
              <a:t> 큐 고정 </a:t>
            </a:r>
          </a:p>
        </p:txBody>
      </p:sp>
    </p:spTree>
    <p:extLst>
      <p:ext uri="{BB962C8B-B14F-4D97-AF65-F5344CB8AC3E}">
        <p14:creationId xmlns:p14="http://schemas.microsoft.com/office/powerpoint/2010/main" val="2783329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1953</Words>
  <Application>Microsoft Office PowerPoint</Application>
  <PresentationFormat>화면 슬라이드 쇼(16:9)</PresentationFormat>
  <Paragraphs>433</Paragraphs>
  <Slides>38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Arial</vt:lpstr>
      <vt:lpstr>Wingdings</vt:lpstr>
      <vt:lpstr>맑은 고딕</vt:lpstr>
      <vt:lpstr>나눔고딕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정준영</cp:lastModifiedBy>
  <cp:revision>184</cp:revision>
  <dcterms:created xsi:type="dcterms:W3CDTF">2006-10-05T04:04:58Z</dcterms:created>
  <dcterms:modified xsi:type="dcterms:W3CDTF">2020-03-01T23:03:18Z</dcterms:modified>
</cp:coreProperties>
</file>